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2"/>
  </p:notesMasterIdLst>
  <p:sldIdLst>
    <p:sldId id="348" r:id="rId2"/>
    <p:sldId id="792" r:id="rId3"/>
    <p:sldId id="793" r:id="rId4"/>
    <p:sldId id="800" r:id="rId5"/>
    <p:sldId id="724" r:id="rId6"/>
    <p:sldId id="534" r:id="rId7"/>
    <p:sldId id="646" r:id="rId8"/>
    <p:sldId id="802" r:id="rId9"/>
    <p:sldId id="804" r:id="rId10"/>
    <p:sldId id="805" r:id="rId11"/>
    <p:sldId id="806" r:id="rId12"/>
    <p:sldId id="801" r:id="rId13"/>
    <p:sldId id="725" r:id="rId14"/>
    <p:sldId id="803" r:id="rId15"/>
    <p:sldId id="727" r:id="rId16"/>
    <p:sldId id="726" r:id="rId17"/>
    <p:sldId id="728" r:id="rId18"/>
    <p:sldId id="729" r:id="rId19"/>
    <p:sldId id="758" r:id="rId20"/>
    <p:sldId id="544" r:id="rId21"/>
    <p:sldId id="798" r:id="rId22"/>
    <p:sldId id="723" r:id="rId23"/>
    <p:sldId id="740" r:id="rId24"/>
    <p:sldId id="533" r:id="rId25"/>
    <p:sldId id="524" r:id="rId26"/>
    <p:sldId id="525" r:id="rId27"/>
    <p:sldId id="742" r:id="rId28"/>
    <p:sldId id="810" r:id="rId29"/>
    <p:sldId id="526" r:id="rId30"/>
    <p:sldId id="527" r:id="rId31"/>
    <p:sldId id="764" r:id="rId32"/>
    <p:sldId id="765" r:id="rId33"/>
    <p:sldId id="766" r:id="rId34"/>
    <p:sldId id="768" r:id="rId35"/>
    <p:sldId id="762" r:id="rId36"/>
    <p:sldId id="760" r:id="rId37"/>
    <p:sldId id="811" r:id="rId38"/>
    <p:sldId id="529" r:id="rId39"/>
    <p:sldId id="814" r:id="rId40"/>
    <p:sldId id="813" r:id="rId41"/>
    <p:sldId id="772" r:id="rId42"/>
    <p:sldId id="528" r:id="rId43"/>
    <p:sldId id="671" r:id="rId44"/>
    <p:sldId id="699" r:id="rId45"/>
    <p:sldId id="694" r:id="rId46"/>
    <p:sldId id="695" r:id="rId47"/>
    <p:sldId id="697" r:id="rId48"/>
    <p:sldId id="698" r:id="rId49"/>
    <p:sldId id="668" r:id="rId50"/>
    <p:sldId id="672" r:id="rId51"/>
    <p:sldId id="683" r:id="rId52"/>
    <p:sldId id="675" r:id="rId53"/>
    <p:sldId id="677" r:id="rId54"/>
    <p:sldId id="678" r:id="rId55"/>
    <p:sldId id="679" r:id="rId56"/>
    <p:sldId id="680" r:id="rId57"/>
    <p:sldId id="812" r:id="rId58"/>
    <p:sldId id="681" r:id="rId59"/>
    <p:sldId id="682" r:id="rId60"/>
    <p:sldId id="807" r:id="rId61"/>
    <p:sldId id="808" r:id="rId62"/>
    <p:sldId id="809" r:id="rId63"/>
    <p:sldId id="711" r:id="rId64"/>
    <p:sldId id="794" r:id="rId65"/>
    <p:sldId id="553" r:id="rId66"/>
    <p:sldId id="554" r:id="rId67"/>
    <p:sldId id="555" r:id="rId68"/>
    <p:sldId id="556" r:id="rId69"/>
    <p:sldId id="557" r:id="rId70"/>
    <p:sldId id="558" r:id="rId71"/>
    <p:sldId id="559" r:id="rId72"/>
    <p:sldId id="560" r:id="rId73"/>
    <p:sldId id="561" r:id="rId74"/>
    <p:sldId id="562" r:id="rId75"/>
    <p:sldId id="563" r:id="rId76"/>
    <p:sldId id="564" r:id="rId77"/>
    <p:sldId id="565" r:id="rId78"/>
    <p:sldId id="710" r:id="rId79"/>
    <p:sldId id="737" r:id="rId80"/>
    <p:sldId id="731" r:id="rId81"/>
    <p:sldId id="732" r:id="rId82"/>
    <p:sldId id="733" r:id="rId83"/>
    <p:sldId id="734" r:id="rId84"/>
    <p:sldId id="735" r:id="rId85"/>
    <p:sldId id="736" r:id="rId86"/>
    <p:sldId id="618" r:id="rId87"/>
    <p:sldId id="619" r:id="rId88"/>
    <p:sldId id="620" r:id="rId89"/>
    <p:sldId id="621" r:id="rId90"/>
    <p:sldId id="622" r:id="rId91"/>
    <p:sldId id="623" r:id="rId92"/>
    <p:sldId id="624" r:id="rId93"/>
    <p:sldId id="625" r:id="rId94"/>
    <p:sldId id="626" r:id="rId95"/>
    <p:sldId id="627" r:id="rId96"/>
    <p:sldId id="628" r:id="rId97"/>
    <p:sldId id="629" r:id="rId98"/>
    <p:sldId id="630" r:id="rId99"/>
    <p:sldId id="631" r:id="rId100"/>
    <p:sldId id="632" r:id="rId101"/>
    <p:sldId id="633" r:id="rId102"/>
    <p:sldId id="634" r:id="rId103"/>
    <p:sldId id="635" r:id="rId104"/>
    <p:sldId id="636" r:id="rId105"/>
    <p:sldId id="712" r:id="rId106"/>
    <p:sldId id="684" r:id="rId107"/>
    <p:sldId id="685" r:id="rId108"/>
    <p:sldId id="686" r:id="rId109"/>
    <p:sldId id="687" r:id="rId110"/>
    <p:sldId id="688" r:id="rId111"/>
    <p:sldId id="689" r:id="rId112"/>
    <p:sldId id="690" r:id="rId113"/>
    <p:sldId id="795" r:id="rId114"/>
    <p:sldId id="776" r:id="rId115"/>
    <p:sldId id="796" r:id="rId116"/>
    <p:sldId id="797" r:id="rId117"/>
    <p:sldId id="747" r:id="rId118"/>
    <p:sldId id="779" r:id="rId119"/>
    <p:sldId id="780" r:id="rId120"/>
    <p:sldId id="781" r:id="rId121"/>
    <p:sldId id="782" r:id="rId122"/>
    <p:sldId id="783" r:id="rId123"/>
    <p:sldId id="784" r:id="rId124"/>
    <p:sldId id="785" r:id="rId125"/>
    <p:sldId id="786" r:id="rId126"/>
    <p:sldId id="787" r:id="rId127"/>
    <p:sldId id="788" r:id="rId128"/>
    <p:sldId id="789" r:id="rId129"/>
    <p:sldId id="790" r:id="rId130"/>
    <p:sldId id="791" r:id="rId13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shank Shekhar" initials="SS" lastIdx="1" clrIdx="0">
    <p:extLst>
      <p:ext uri="{19B8F6BF-5375-455C-9EA6-DF929625EA0E}">
        <p15:presenceInfo xmlns:p15="http://schemas.microsoft.com/office/powerpoint/2012/main" userId="2d35e4ee23e1975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0000"/>
    <a:srgbClr val="EEFBA3"/>
    <a:srgbClr val="00339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06" autoAdjust="0"/>
    <p:restoredTop sz="94249" autoAdjust="0"/>
  </p:normalViewPr>
  <p:slideViewPr>
    <p:cSldViewPr>
      <p:cViewPr varScale="1">
        <p:scale>
          <a:sx n="64" d="100"/>
          <a:sy n="64" d="100"/>
        </p:scale>
        <p:origin x="1008"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85" d="100"/>
          <a:sy n="85" d="100"/>
        </p:scale>
        <p:origin x="3684"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smtClean="0">
                <a:latin typeface="+mn-lt"/>
              </a:defRPr>
            </a:lvl1pPr>
          </a:lstStyle>
          <a:p>
            <a:pPr>
              <a:defRPr/>
            </a:pPr>
            <a:fld id="{7F665057-17F9-4C23-80BE-B4C89E379398}" type="datetimeFigureOut">
              <a:rPr lang="en-US"/>
              <a:pPr>
                <a:defRPr/>
              </a:pPr>
              <a:t>12/5/2017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eaLnBrk="1" fontAlgn="auto" hangingPunct="1">
              <a:spcBef>
                <a:spcPts val="0"/>
              </a:spcBef>
              <a:spcAft>
                <a:spcPts val="0"/>
              </a:spcAft>
              <a:defRPr sz="1300" smtClean="0">
                <a:latin typeface="+mn-lt"/>
              </a:defRPr>
            </a:lvl1pPr>
          </a:lstStyle>
          <a:p>
            <a:pPr>
              <a:defRPr/>
            </a:pPr>
            <a:fld id="{05C027C2-98B8-4E1F-B341-1C96D6276D63}" type="slidenum">
              <a:rPr lang="en-US"/>
              <a:pPr>
                <a:defRPr/>
              </a:pPr>
              <a:t>‹#›</a:t>
            </a:fld>
            <a:endParaRPr lang="en-US"/>
          </a:p>
        </p:txBody>
      </p:sp>
    </p:spTree>
    <p:extLst>
      <p:ext uri="{BB962C8B-B14F-4D97-AF65-F5344CB8AC3E}">
        <p14:creationId xmlns:p14="http://schemas.microsoft.com/office/powerpoint/2010/main" val="183695747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dt" sz="quarter" idx="1"/>
          </p:nvPr>
        </p:nvSpPr>
        <p:spPr>
          <a:noFill/>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D82D2999-3658-4EFF-9C5D-726823066808}" type="datetime1">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28688" rtl="0" eaLnBrk="1" fontAlgn="base" latinLnBrk="0" hangingPunct="1">
                <a:lnSpc>
                  <a:spcPct val="100000"/>
                </a:lnSpc>
                <a:spcBef>
                  <a:spcPct val="0"/>
                </a:spcBef>
                <a:spcAft>
                  <a:spcPct val="0"/>
                </a:spcAft>
                <a:buClrTx/>
                <a:buSzTx/>
                <a:buFontTx/>
                <a:buNone/>
                <a:tabLst/>
                <a:defRPr/>
              </a:pPr>
              <a:t>12/5/2017</a:t>
            </a:fld>
            <a:endPar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2771" name="Rectangle 7"/>
          <p:cNvSpPr>
            <a:spLocks noGrp="1" noChangeArrowheads="1"/>
          </p:cNvSpPr>
          <p:nvPr>
            <p:ph type="sldNum" sz="quarter" idx="5"/>
          </p:nvPr>
        </p:nvSpPr>
        <p:spPr>
          <a:noFill/>
        </p:spPr>
        <p:txBody>
          <a:bodyPr/>
          <a:lstStyle/>
          <a:p>
            <a:pPr marL="0" marR="0" lvl="0" indent="0" algn="r" defTabSz="928688" rtl="0" eaLnBrk="1" fontAlgn="base" latinLnBrk="0" hangingPunct="1">
              <a:lnSpc>
                <a:spcPct val="100000"/>
              </a:lnSpc>
              <a:spcBef>
                <a:spcPct val="0"/>
              </a:spcBef>
              <a:spcAft>
                <a:spcPct val="0"/>
              </a:spcAft>
              <a:buClrTx/>
              <a:buSzTx/>
              <a:buFontTx/>
              <a:buNone/>
              <a:tabLst/>
              <a:defRPr/>
            </a:pPr>
            <a:fld id="{CBCD0F73-B608-402C-894A-5A5BF5D0425A}" type="slidenum">
              <a:rPr kumimoji="0" 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28688"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879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13</a:t>
            </a:fld>
            <a:endParaRPr lang="en-US"/>
          </a:p>
        </p:txBody>
      </p:sp>
    </p:spTree>
    <p:extLst>
      <p:ext uri="{BB962C8B-B14F-4D97-AF65-F5344CB8AC3E}">
        <p14:creationId xmlns:p14="http://schemas.microsoft.com/office/powerpoint/2010/main" val="179517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15</a:t>
            </a:fld>
            <a:endParaRPr lang="en-US"/>
          </a:p>
        </p:txBody>
      </p:sp>
    </p:spTree>
    <p:extLst>
      <p:ext uri="{BB962C8B-B14F-4D97-AF65-F5344CB8AC3E}">
        <p14:creationId xmlns:p14="http://schemas.microsoft.com/office/powerpoint/2010/main" val="3501949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Non-</a:t>
            </a:r>
            <a:r>
              <a:rPr lang="en-US" dirty="0" err="1"/>
              <a:t>Partitionable</a:t>
            </a:r>
            <a:r>
              <a:rPr lang="en-US" dirty="0"/>
              <a:t> Hardware Sub Components</a:t>
            </a:r>
          </a:p>
          <a:p>
            <a:pPr marL="285750" indent="-285750">
              <a:buFont typeface="Arial" panose="020B0604020202020204" pitchFamily="34" charset="0"/>
              <a:buChar char="•"/>
            </a:pPr>
            <a:r>
              <a:rPr lang="en-US" dirty="0"/>
              <a:t>Modern Chip Multiprocessors (CMP)  architecture contain on-chip resources that </a:t>
            </a:r>
            <a:r>
              <a:rPr lang="en-US" b="1" dirty="0"/>
              <a:t>cannot be partitioned </a:t>
            </a:r>
            <a:r>
              <a:rPr lang="en-US" dirty="0"/>
              <a:t>including:</a:t>
            </a:r>
          </a:p>
          <a:p>
            <a:pPr marL="800100" lvl="1" indent="-342900">
              <a:buFont typeface="Arial" panose="020B0604020202020204" pitchFamily="34" charset="0"/>
              <a:buChar char="•"/>
            </a:pPr>
            <a:r>
              <a:rPr lang="en-US" dirty="0"/>
              <a:t>Last Level Cache</a:t>
            </a:r>
          </a:p>
          <a:p>
            <a:pPr marL="800100" lvl="1" indent="-342900">
              <a:buFont typeface="Arial" panose="020B0604020202020204" pitchFamily="34" charset="0"/>
              <a:buChar char="•"/>
            </a:pPr>
            <a:r>
              <a:rPr lang="en-US" dirty="0"/>
              <a:t>Cache Bandwidth</a:t>
            </a:r>
          </a:p>
          <a:p>
            <a:pPr marL="800100" lvl="1" indent="-342900">
              <a:buFont typeface="Arial" panose="020B0604020202020204" pitchFamily="34" charset="0"/>
              <a:buChar char="•"/>
            </a:pPr>
            <a:r>
              <a:rPr lang="en-US" dirty="0"/>
              <a:t>DRAM Bandwidth</a:t>
            </a:r>
          </a:p>
          <a:p>
            <a:pPr marL="800100" lvl="1" indent="-342900">
              <a:buFont typeface="Arial" panose="020B0604020202020204" pitchFamily="34" charset="0"/>
              <a:buChar char="•"/>
            </a:pPr>
            <a:r>
              <a:rPr lang="en-US" dirty="0"/>
              <a:t>Interconnect networks</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 addition, resources such as network interfaces and storage disk are also shared across different processes</a:t>
            </a:r>
          </a:p>
          <a:p>
            <a:endParaRPr lang="en-US" dirty="0"/>
          </a:p>
          <a:p>
            <a:pPr marL="342900" indent="-342900">
              <a:buFont typeface="Arial" panose="020B0604020202020204" pitchFamily="34" charset="0"/>
              <a:buChar char="•"/>
            </a:pPr>
            <a:r>
              <a:rPr lang="en-US" dirty="0"/>
              <a:t>The load imposed on these shared resources by one application is detrimental to all the applications</a:t>
            </a:r>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16</a:t>
            </a:fld>
            <a:endParaRPr lang="en-US"/>
          </a:p>
        </p:txBody>
      </p:sp>
    </p:spTree>
    <p:extLst>
      <p:ext uri="{BB962C8B-B14F-4D97-AF65-F5344CB8AC3E}">
        <p14:creationId xmlns:p14="http://schemas.microsoft.com/office/powerpoint/2010/main" val="2608192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17</a:t>
            </a:fld>
            <a:endParaRPr lang="en-US"/>
          </a:p>
        </p:txBody>
      </p:sp>
    </p:spTree>
    <p:extLst>
      <p:ext uri="{BB962C8B-B14F-4D97-AF65-F5344CB8AC3E}">
        <p14:creationId xmlns:p14="http://schemas.microsoft.com/office/powerpoint/2010/main" val="292030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18</a:t>
            </a:fld>
            <a:endParaRPr lang="en-US"/>
          </a:p>
        </p:txBody>
      </p:sp>
    </p:spTree>
    <p:extLst>
      <p:ext uri="{BB962C8B-B14F-4D97-AF65-F5344CB8AC3E}">
        <p14:creationId xmlns:p14="http://schemas.microsoft.com/office/powerpoint/2010/main" val="244875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20</a:t>
            </a:fld>
            <a:endParaRPr lang="en-US"/>
          </a:p>
        </p:txBody>
      </p:sp>
    </p:spTree>
    <p:extLst>
      <p:ext uri="{BB962C8B-B14F-4D97-AF65-F5344CB8AC3E}">
        <p14:creationId xmlns:p14="http://schemas.microsoft.com/office/powerpoint/2010/main" val="4044838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21</a:t>
            </a:fld>
            <a:endParaRPr lang="en-US"/>
          </a:p>
        </p:txBody>
      </p:sp>
    </p:spTree>
    <p:extLst>
      <p:ext uri="{BB962C8B-B14F-4D97-AF65-F5344CB8AC3E}">
        <p14:creationId xmlns:p14="http://schemas.microsoft.com/office/powerpoint/2010/main" val="339913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22</a:t>
            </a:fld>
            <a:endParaRPr lang="en-US"/>
          </a:p>
        </p:txBody>
      </p:sp>
    </p:spTree>
    <p:extLst>
      <p:ext uri="{BB962C8B-B14F-4D97-AF65-F5344CB8AC3E}">
        <p14:creationId xmlns:p14="http://schemas.microsoft.com/office/powerpoint/2010/main" val="740694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Tclient</a:t>
            </a:r>
            <a:r>
              <a:rPr lang="en-US" dirty="0"/>
              <a:t>:   playout delay</a:t>
            </a:r>
          </a:p>
          <a:p>
            <a:r>
              <a:rPr lang="en-US" dirty="0"/>
              <a:t>which is the time spent by the client to (</a:t>
            </a:r>
            <a:r>
              <a:rPr lang="en-US" dirty="0" err="1"/>
              <a:t>i</a:t>
            </a:r>
            <a:r>
              <a:rPr lang="en-US" dirty="0"/>
              <a:t>) send action information (e.g. initiating character movement in a game) and (ii) receive and play the video. Only the client’s hardware is responsible for </a:t>
            </a:r>
            <a:r>
              <a:rPr lang="en-US" dirty="0" err="1"/>
              <a:t>tclient</a:t>
            </a:r>
            <a:endParaRPr lang="en-US" dirty="0"/>
          </a:p>
          <a:p>
            <a:r>
              <a:rPr lang="en-US" dirty="0" err="1"/>
              <a:t>Tserver</a:t>
            </a:r>
            <a:r>
              <a:rPr lang="en-US" dirty="0"/>
              <a:t>: the processing delay, which refers to the time spent by the server to process the incoming information from the client, to generate the corresponding video information, and to transmit the information back to the client</a:t>
            </a:r>
          </a:p>
          <a:p>
            <a:r>
              <a:rPr lang="en-US" dirty="0" err="1"/>
              <a:t>Tserver’s</a:t>
            </a:r>
            <a:r>
              <a:rPr lang="en-US" dirty="0"/>
              <a:t> processing delay is affected by the amount of computational resources provisioned by the cloud provider</a:t>
            </a:r>
          </a:p>
          <a:p>
            <a:r>
              <a:rPr lang="en-US" dirty="0" err="1"/>
              <a:t>taccess</a:t>
            </a:r>
            <a:r>
              <a:rPr lang="en-US" dirty="0"/>
              <a:t> is the data transmission time between the client’s device and the first Internet-connected router. 10 </a:t>
            </a:r>
            <a:r>
              <a:rPr lang="en-US" dirty="0" err="1"/>
              <a:t>ms</a:t>
            </a:r>
            <a:r>
              <a:rPr lang="en-US" dirty="0"/>
              <a:t> to 40 </a:t>
            </a:r>
            <a:r>
              <a:rPr lang="en-US" dirty="0" err="1"/>
              <a:t>ms</a:t>
            </a:r>
            <a:endParaRPr lang="en-US" dirty="0"/>
          </a:p>
          <a:p>
            <a:r>
              <a:rPr lang="en-US" dirty="0" err="1"/>
              <a:t>ttransit</a:t>
            </a:r>
            <a:r>
              <a:rPr lang="en-US" dirty="0"/>
              <a:t>, which is defined as the delay from the first peering point to the front-end server of the datacenter</a:t>
            </a:r>
          </a:p>
          <a:p>
            <a:r>
              <a:rPr lang="en-US" dirty="0" err="1"/>
              <a:t>tdatacenter</a:t>
            </a:r>
            <a:r>
              <a:rPr lang="en-US" dirty="0"/>
              <a:t> is defined as the transmission delay between the front-end server of the datacenter and the hosting server for the client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24</a:t>
            </a:fld>
            <a:endParaRPr lang="en-US"/>
          </a:p>
        </p:txBody>
      </p:sp>
    </p:spTree>
    <p:extLst>
      <p:ext uri="{BB962C8B-B14F-4D97-AF65-F5344CB8AC3E}">
        <p14:creationId xmlns:p14="http://schemas.microsoft.com/office/powerpoint/2010/main" val="3601378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26</a:t>
            </a:fld>
            <a:endParaRPr lang="en-US"/>
          </a:p>
        </p:txBody>
      </p:sp>
    </p:spTree>
    <p:extLst>
      <p:ext uri="{BB962C8B-B14F-4D97-AF65-F5344CB8AC3E}">
        <p14:creationId xmlns:p14="http://schemas.microsoft.com/office/powerpoint/2010/main" val="1719857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992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42</a:t>
            </a:fld>
            <a:endParaRPr lang="en-US"/>
          </a:p>
        </p:txBody>
      </p:sp>
    </p:spTree>
    <p:extLst>
      <p:ext uri="{BB962C8B-B14F-4D97-AF65-F5344CB8AC3E}">
        <p14:creationId xmlns:p14="http://schemas.microsoft.com/office/powerpoint/2010/main" val="3395566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Shape 17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2" name="Shape 17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8078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45</a:t>
            </a:fld>
            <a:endParaRPr lang="en-US"/>
          </a:p>
        </p:txBody>
      </p:sp>
    </p:spTree>
    <p:extLst>
      <p:ext uri="{BB962C8B-B14F-4D97-AF65-F5344CB8AC3E}">
        <p14:creationId xmlns:p14="http://schemas.microsoft.com/office/powerpoint/2010/main" val="2456644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xfrm>
            <a:off x="1141413" y="754063"/>
            <a:ext cx="4391025" cy="3294062"/>
          </a:xfrm>
        </p:spPr>
      </p:sp>
      <p:sp>
        <p:nvSpPr>
          <p:cNvPr id="89091" name="备注占位符 2"/>
          <p:cNvSpPr>
            <a:spLocks noGrp="1"/>
          </p:cNvSpPr>
          <p:nvPr>
            <p:ph type="body" idx="1"/>
          </p:nvPr>
        </p:nvSpPr>
        <p:spPr>
          <a:noFill/>
        </p:spPr>
        <p:txBody>
          <a:bodyPr/>
          <a:lstStyle/>
          <a:p>
            <a:r>
              <a:rPr lang="en-US" altLang="zh-CN">
                <a:latin typeface="Arial" charset="0"/>
              </a:rPr>
              <a:t>Benchmarking is the fundamental of computer science research.</a:t>
            </a:r>
            <a:endParaRPr lang="zh-CN" altLang="en-US">
              <a:latin typeface="Arial" charset="0"/>
            </a:endParaRPr>
          </a:p>
        </p:txBody>
      </p:sp>
      <p:sp>
        <p:nvSpPr>
          <p:cNvPr id="89092" name="灯片编号占位符 3"/>
          <p:cNvSpPr>
            <a:spLocks noGrp="1"/>
          </p:cNvSpPr>
          <p:nvPr>
            <p:ph type="sldNum" sz="quarter" idx="5"/>
          </p:nvPr>
        </p:nvSpPr>
        <p:spPr>
          <a:noFill/>
          <a:ln>
            <a:miter lim="800000"/>
            <a:headEnd/>
            <a:tailEnd/>
          </a:ln>
        </p:spPr>
        <p:txBody>
          <a:bodyPr/>
          <a:lstStyle/>
          <a:p>
            <a:fld id="{4ECE6FA5-BCEE-4564-A063-55B61E422E70}" type="slidenum">
              <a:rPr lang="zh-CN" altLang="en-US" smtClean="0">
                <a:latin typeface="Arial" charset="0"/>
                <a:ea typeface="宋体" charset="-122"/>
              </a:rPr>
              <a:pPr/>
              <a:t>52</a:t>
            </a:fld>
            <a:endParaRPr lang="zh-CN" altLang="en-US">
              <a:latin typeface="Arial" charset="0"/>
              <a:ea typeface="宋体" charset="-122"/>
            </a:endParaRPr>
          </a:p>
        </p:txBody>
      </p:sp>
    </p:spTree>
    <p:extLst>
      <p:ext uri="{BB962C8B-B14F-4D97-AF65-F5344CB8AC3E}">
        <p14:creationId xmlns:p14="http://schemas.microsoft.com/office/powerpoint/2010/main" val="382497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425" indent="-174425">
              <a:buFontTx/>
              <a:buChar char="-"/>
            </a:pPr>
            <a:r>
              <a:rPr lang="en-US" dirty="0"/>
              <a:t>Recall</a:t>
            </a:r>
            <a:r>
              <a:rPr lang="en-US" baseline="0" dirty="0"/>
              <a:t> that it is a common practice for CSPs to overbook their physical system resources.</a:t>
            </a:r>
          </a:p>
          <a:p>
            <a:pPr marL="174425" indent="-174425">
              <a:buFontTx/>
              <a:buChar char="-"/>
            </a:pPr>
            <a:endParaRPr lang="en-US" sz="1300" dirty="0"/>
          </a:p>
          <a:p>
            <a:pPr marL="174425" indent="-174425">
              <a:buFontTx/>
              <a:buChar char="-"/>
            </a:pPr>
            <a:r>
              <a:rPr lang="en-US" sz="1300" dirty="0"/>
              <a:t>Additionally, Cloud systems are multi-tenant, one application running in one VM may impact the performance of other VMs on the same host machine. This is also called noisy neighbors</a:t>
            </a:r>
          </a:p>
          <a:p>
            <a:pPr marL="174425" indent="-174425">
              <a:buFontTx/>
              <a:buChar char="-"/>
            </a:pPr>
            <a:endParaRPr lang="en-US" sz="1300" dirty="0"/>
          </a:p>
          <a:p>
            <a:pPr marL="174425" indent="-174425" defTabSz="880019" eaLnBrk="1" fontAlgn="auto" hangingPunct="1">
              <a:spcBef>
                <a:spcPts val="0"/>
              </a:spcBef>
              <a:spcAft>
                <a:spcPts val="0"/>
              </a:spcAft>
              <a:buFontTx/>
              <a:buChar char="-"/>
              <a:defRPr/>
            </a:pPr>
            <a:r>
              <a:rPr lang="en-US" sz="1300" dirty="0"/>
              <a:t>Resource overbooking and noisy neighbors can lead to performance interference, anomalies, and faults among the VMs hosted on the physical resources</a:t>
            </a:r>
          </a:p>
          <a:p>
            <a:pPr marL="174425" indent="-174425">
              <a:buFontTx/>
              <a:buChar char="-"/>
            </a:pPr>
            <a:endParaRPr lang="en-US" sz="1300" dirty="0"/>
          </a:p>
          <a:p>
            <a:pPr marL="174425" indent="-174425">
              <a:buFontTx/>
              <a:buChar char="-"/>
            </a:pPr>
            <a:r>
              <a:rPr lang="en-US" sz="1300" dirty="0"/>
              <a:t>SO THE CHALLENGE IS HOW TO PREDICT THE PERFORMANCE INTERFERENCE AND THE FAULT THAT MIGHT OCCUR BEFORE A VM IS DEPLOYED AND MAKE VM PLACEMENT BASED ON THIS?</a:t>
            </a:r>
            <a:endParaRPr lang="en-US" dirty="0"/>
          </a:p>
        </p:txBody>
      </p:sp>
      <p:sp>
        <p:nvSpPr>
          <p:cNvPr id="4" name="Slide Number Placeholder 3"/>
          <p:cNvSpPr>
            <a:spLocks noGrp="1"/>
          </p:cNvSpPr>
          <p:nvPr>
            <p:ph type="sldNum" sz="quarter" idx="10"/>
          </p:nvPr>
        </p:nvSpPr>
        <p:spPr/>
        <p:txBody>
          <a:bodyPr/>
          <a:lstStyle/>
          <a:p>
            <a:fld id="{31DF10C4-C1C3-4AEC-B594-6CCCB0083AC8}" type="slidenum">
              <a:rPr lang="en-US" smtClean="0"/>
              <a:t>64</a:t>
            </a:fld>
            <a:endParaRPr lang="en-US"/>
          </a:p>
        </p:txBody>
      </p:sp>
    </p:spTree>
    <p:extLst>
      <p:ext uri="{BB962C8B-B14F-4D97-AF65-F5344CB8AC3E}">
        <p14:creationId xmlns:p14="http://schemas.microsoft.com/office/powerpoint/2010/main" val="2488084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ultimate goal</a:t>
            </a:r>
            <a:r>
              <a:rPr lang="en-US" baseline="0" dirty="0"/>
              <a:t> of the </a:t>
            </a:r>
            <a:r>
              <a:rPr lang="en-US" baseline="0" dirty="0" err="1"/>
              <a:t>iSensitive</a:t>
            </a:r>
            <a:r>
              <a:rPr lang="en-US" baseline="0" dirty="0"/>
              <a:t> is to make a virtual machine placement decisions on to the host machine where performance interference is minimum after migration.</a:t>
            </a:r>
          </a:p>
          <a:p>
            <a:endParaRPr lang="en-US" baseline="0" dirty="0"/>
          </a:p>
          <a:p>
            <a:r>
              <a:rPr lang="en-US" baseline="0" dirty="0"/>
              <a:t>To do that, </a:t>
            </a:r>
            <a:r>
              <a:rPr lang="en-US" baseline="0" dirty="0" err="1"/>
              <a:t>iSensitive</a:t>
            </a:r>
            <a:r>
              <a:rPr lang="en-US" baseline="0" dirty="0"/>
              <a:t> models and predicts the host-level performance interference.</a:t>
            </a:r>
          </a:p>
          <a:p>
            <a:endParaRPr lang="en-US" baseline="0" dirty="0"/>
          </a:p>
          <a:p>
            <a:r>
              <a:rPr lang="en-US" baseline="0" dirty="0"/>
              <a:t>Now let’s break down the architecture and see what each component is responsible for.</a:t>
            </a:r>
            <a:endParaRPr lang="en-US" dirty="0"/>
          </a:p>
        </p:txBody>
      </p:sp>
      <p:sp>
        <p:nvSpPr>
          <p:cNvPr id="4" name="Slide Number Placeholder 3"/>
          <p:cNvSpPr>
            <a:spLocks noGrp="1"/>
          </p:cNvSpPr>
          <p:nvPr>
            <p:ph type="sldNum" sz="quarter" idx="10"/>
          </p:nvPr>
        </p:nvSpPr>
        <p:spPr/>
        <p:txBody>
          <a:bodyPr/>
          <a:lstStyle/>
          <a:p>
            <a:fld id="{31DF10C4-C1C3-4AEC-B594-6CCCB0083AC8}" type="slidenum">
              <a:rPr lang="en-US" smtClean="0"/>
              <a:t>65</a:t>
            </a:fld>
            <a:endParaRPr lang="en-US"/>
          </a:p>
        </p:txBody>
      </p:sp>
    </p:spTree>
    <p:extLst>
      <p:ext uri="{BB962C8B-B14F-4D97-AF65-F5344CB8AC3E}">
        <p14:creationId xmlns:p14="http://schemas.microsoft.com/office/powerpoint/2010/main" val="1063009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we are focusing on the offline phase</a:t>
            </a:r>
            <a:endParaRPr lang="en-US" dirty="0"/>
          </a:p>
        </p:txBody>
      </p:sp>
      <p:sp>
        <p:nvSpPr>
          <p:cNvPr id="4" name="Slide Number Placeholder 3"/>
          <p:cNvSpPr>
            <a:spLocks noGrp="1"/>
          </p:cNvSpPr>
          <p:nvPr>
            <p:ph type="sldNum" sz="quarter" idx="10"/>
          </p:nvPr>
        </p:nvSpPr>
        <p:spPr/>
        <p:txBody>
          <a:bodyPr/>
          <a:lstStyle/>
          <a:p>
            <a:fld id="{31DF10C4-C1C3-4AEC-B594-6CCCB0083AC8}" type="slidenum">
              <a:rPr lang="en-US" smtClean="0"/>
              <a:t>66</a:t>
            </a:fld>
            <a:endParaRPr lang="en-US"/>
          </a:p>
        </p:txBody>
      </p:sp>
    </p:spTree>
    <p:extLst>
      <p:ext uri="{BB962C8B-B14F-4D97-AF65-F5344CB8AC3E}">
        <p14:creationId xmlns:p14="http://schemas.microsoft.com/office/powerpoint/2010/main" val="3777555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F10C4-C1C3-4AEC-B594-6CCCB0083AC8}" type="slidenum">
              <a:rPr lang="en-US" smtClean="0"/>
              <a:t>67</a:t>
            </a:fld>
            <a:endParaRPr lang="en-US"/>
          </a:p>
        </p:txBody>
      </p:sp>
    </p:spTree>
    <p:extLst>
      <p:ext uri="{BB962C8B-B14F-4D97-AF65-F5344CB8AC3E}">
        <p14:creationId xmlns:p14="http://schemas.microsoft.com/office/powerpoint/2010/main" val="410237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K-means divides the data set into k clusters randomly and find centroid for each cluster</a:t>
            </a:r>
          </a:p>
          <a:p>
            <a:endParaRPr lang="en-US" dirty="0"/>
          </a:p>
          <a:p>
            <a:r>
              <a:rPr lang="en-US" dirty="0"/>
              <a:t>K-means</a:t>
            </a:r>
            <a:r>
              <a:rPr lang="en-US" baseline="0" dirty="0"/>
              <a:t> is simple and computationally faster compared to other clustering algorithms</a:t>
            </a:r>
          </a:p>
          <a:p>
            <a:endParaRPr lang="en-US" baseline="0" dirty="0"/>
          </a:p>
          <a:p>
            <a:r>
              <a:rPr lang="en-US" baseline="0" dirty="0"/>
              <a:t>Silhouette method is used to determine the right number of clusters and measure the quality of the clusters</a:t>
            </a:r>
            <a:endParaRPr lang="en-US" dirty="0"/>
          </a:p>
        </p:txBody>
      </p:sp>
      <p:sp>
        <p:nvSpPr>
          <p:cNvPr id="4" name="Slide Number Placeholder 3"/>
          <p:cNvSpPr>
            <a:spLocks noGrp="1"/>
          </p:cNvSpPr>
          <p:nvPr>
            <p:ph type="sldNum" sz="quarter" idx="10"/>
          </p:nvPr>
        </p:nvSpPr>
        <p:spPr/>
        <p:txBody>
          <a:bodyPr/>
          <a:lstStyle/>
          <a:p>
            <a:fld id="{31DF10C4-C1C3-4AEC-B594-6CCCB0083AC8}" type="slidenum">
              <a:rPr lang="en-US" smtClean="0"/>
              <a:t>69</a:t>
            </a:fld>
            <a:endParaRPr lang="en-US"/>
          </a:p>
        </p:txBody>
      </p:sp>
    </p:spTree>
    <p:extLst>
      <p:ext uri="{BB962C8B-B14F-4D97-AF65-F5344CB8AC3E}">
        <p14:creationId xmlns:p14="http://schemas.microsoft.com/office/powerpoint/2010/main" val="635130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DF10C4-C1C3-4AEC-B594-6CCCB0083AC8}" type="slidenum">
              <a:rPr lang="en-US" smtClean="0"/>
              <a:t>77</a:t>
            </a:fld>
            <a:endParaRPr lang="en-US"/>
          </a:p>
        </p:txBody>
      </p:sp>
    </p:spTree>
    <p:extLst>
      <p:ext uri="{BB962C8B-B14F-4D97-AF65-F5344CB8AC3E}">
        <p14:creationId xmlns:p14="http://schemas.microsoft.com/office/powerpoint/2010/main" val="3186583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 – short messages, throughput – large flows</a:t>
            </a:r>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4</a:t>
            </a:fld>
            <a:endParaRPr lang="en-US"/>
          </a:p>
        </p:txBody>
      </p:sp>
    </p:spTree>
    <p:extLst>
      <p:ext uri="{BB962C8B-B14F-4D97-AF65-F5344CB8AC3E}">
        <p14:creationId xmlns:p14="http://schemas.microsoft.com/office/powerpoint/2010/main" val="2084439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Tclient</a:t>
            </a:r>
            <a:r>
              <a:rPr lang="en-US" dirty="0"/>
              <a:t>:   playout delay</a:t>
            </a:r>
          </a:p>
          <a:p>
            <a:r>
              <a:rPr lang="en-US" dirty="0"/>
              <a:t>which is the time spent by the client to (</a:t>
            </a:r>
            <a:r>
              <a:rPr lang="en-US" dirty="0" err="1"/>
              <a:t>i</a:t>
            </a:r>
            <a:r>
              <a:rPr lang="en-US" dirty="0"/>
              <a:t>) send action information (e.g. initiating character movement in a game) and (ii) receive and play the video. Only the client’s hardware is responsible for </a:t>
            </a:r>
            <a:r>
              <a:rPr lang="en-US" dirty="0" err="1"/>
              <a:t>tclient</a:t>
            </a:r>
            <a:endParaRPr lang="en-US" dirty="0"/>
          </a:p>
          <a:p>
            <a:r>
              <a:rPr lang="en-US" dirty="0" err="1"/>
              <a:t>Tserver</a:t>
            </a:r>
            <a:r>
              <a:rPr lang="en-US" dirty="0"/>
              <a:t>: the processing delay, which refers to the time spent by the server to process the incoming information from the client, to generate the corresponding video information, and to transmit the information back to the client</a:t>
            </a:r>
          </a:p>
          <a:p>
            <a:r>
              <a:rPr lang="en-US" dirty="0" err="1"/>
              <a:t>Tserver’s</a:t>
            </a:r>
            <a:r>
              <a:rPr lang="en-US" dirty="0"/>
              <a:t> processing delay is affected by the amount of computational resources provisioned by the cloud provider</a:t>
            </a:r>
          </a:p>
          <a:p>
            <a:r>
              <a:rPr lang="en-US" dirty="0" err="1"/>
              <a:t>taccess</a:t>
            </a:r>
            <a:r>
              <a:rPr lang="en-US" dirty="0"/>
              <a:t> is the data transmission time between the client’s device and the first Internet-connected router. 10 </a:t>
            </a:r>
            <a:r>
              <a:rPr lang="en-US" dirty="0" err="1"/>
              <a:t>ms</a:t>
            </a:r>
            <a:r>
              <a:rPr lang="en-US" dirty="0"/>
              <a:t> to 40 </a:t>
            </a:r>
            <a:r>
              <a:rPr lang="en-US" dirty="0" err="1"/>
              <a:t>ms</a:t>
            </a:r>
            <a:endParaRPr lang="en-US" dirty="0"/>
          </a:p>
          <a:p>
            <a:r>
              <a:rPr lang="en-US" dirty="0" err="1"/>
              <a:t>ttransit</a:t>
            </a:r>
            <a:r>
              <a:rPr lang="en-US" dirty="0"/>
              <a:t>, which is defined as the delay from the first peering point to the front-end server of the datacenter</a:t>
            </a:r>
          </a:p>
          <a:p>
            <a:r>
              <a:rPr lang="en-US" dirty="0" err="1"/>
              <a:t>tdatacenter</a:t>
            </a:r>
            <a:r>
              <a:rPr lang="en-US" dirty="0"/>
              <a:t> is defined as the transmission delay between the front-end server of the datacenter and the hosting server for the client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79</a:t>
            </a:fld>
            <a:endParaRPr lang="en-US"/>
          </a:p>
        </p:txBody>
      </p:sp>
    </p:spTree>
    <p:extLst>
      <p:ext uri="{BB962C8B-B14F-4D97-AF65-F5344CB8AC3E}">
        <p14:creationId xmlns:p14="http://schemas.microsoft.com/office/powerpoint/2010/main" val="200313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85</a:t>
            </a:fld>
            <a:endParaRPr lang="en-US"/>
          </a:p>
        </p:txBody>
      </p:sp>
    </p:spTree>
    <p:extLst>
      <p:ext uri="{BB962C8B-B14F-4D97-AF65-F5344CB8AC3E}">
        <p14:creationId xmlns:p14="http://schemas.microsoft.com/office/powerpoint/2010/main" val="3674356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86</a:t>
            </a:fld>
            <a:endParaRPr lang="en-US"/>
          </a:p>
        </p:txBody>
      </p:sp>
    </p:spTree>
    <p:extLst>
      <p:ext uri="{BB962C8B-B14F-4D97-AF65-F5344CB8AC3E}">
        <p14:creationId xmlns:p14="http://schemas.microsoft.com/office/powerpoint/2010/main" val="361042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88</a:t>
            </a:fld>
            <a:endParaRPr lang="en-US"/>
          </a:p>
        </p:txBody>
      </p:sp>
    </p:spTree>
    <p:extLst>
      <p:ext uri="{BB962C8B-B14F-4D97-AF65-F5344CB8AC3E}">
        <p14:creationId xmlns:p14="http://schemas.microsoft.com/office/powerpoint/2010/main" val="4278471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89</a:t>
            </a:fld>
            <a:endParaRPr lang="en-US"/>
          </a:p>
        </p:txBody>
      </p:sp>
    </p:spTree>
    <p:extLst>
      <p:ext uri="{BB962C8B-B14F-4D97-AF65-F5344CB8AC3E}">
        <p14:creationId xmlns:p14="http://schemas.microsoft.com/office/powerpoint/2010/main" val="3865208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handle heterogeneous features and its robustness</a:t>
            </a:r>
          </a:p>
          <a:p>
            <a:r>
              <a:rPr lang="en-US" sz="1200" b="0" i="0" u="none" strike="noStrike" kern="1200" baseline="0" dirty="0">
                <a:solidFill>
                  <a:schemeClr val="tx1"/>
                </a:solidFill>
                <a:latin typeface="+mn-lt"/>
                <a:ea typeface="+mn-ea"/>
                <a:cs typeface="+mn-cs"/>
              </a:rPr>
              <a:t>to outliers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Feature selection: </a:t>
            </a:r>
            <a:r>
              <a:rPr lang="en-US" sz="1200" b="0" i="0" kern="1200" dirty="0">
                <a:solidFill>
                  <a:schemeClr val="tx1"/>
                </a:solidFill>
                <a:effectLst/>
                <a:latin typeface="+mn-lt"/>
                <a:ea typeface="+mn-ea"/>
                <a:cs typeface="+mn-cs"/>
              </a:rPr>
              <a:t>shorter training times, enhanced generalization by reducing overfitting</a:t>
            </a:r>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92</a:t>
            </a:fld>
            <a:endParaRPr lang="en-US"/>
          </a:p>
        </p:txBody>
      </p:sp>
    </p:spTree>
    <p:extLst>
      <p:ext uri="{BB962C8B-B14F-4D97-AF65-F5344CB8AC3E}">
        <p14:creationId xmlns:p14="http://schemas.microsoft.com/office/powerpoint/2010/main" val="2472834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96</a:t>
            </a:fld>
            <a:endParaRPr lang="en-US"/>
          </a:p>
        </p:txBody>
      </p:sp>
    </p:spTree>
    <p:extLst>
      <p:ext uri="{BB962C8B-B14F-4D97-AF65-F5344CB8AC3E}">
        <p14:creationId xmlns:p14="http://schemas.microsoft.com/office/powerpoint/2010/main" val="3110274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10 Mbps, 1 </a:t>
            </a:r>
            <a:r>
              <a:rPr lang="en-US" sz="1200" b="0" i="0" u="none" strike="noStrike" kern="1200" baseline="0" dirty="0" err="1">
                <a:solidFill>
                  <a:schemeClr val="tx1"/>
                </a:solidFill>
                <a:latin typeface="+mn-lt"/>
                <a:ea typeface="+mn-ea"/>
                <a:cs typeface="+mn-cs"/>
              </a:rPr>
              <a:t>MBps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938 MB has to transferred over 10 Mbps bandwidth</a:t>
            </a:r>
          </a:p>
          <a:p>
            <a:r>
              <a:rPr lang="en-US" sz="1200" b="0" i="0" u="none" strike="noStrike" kern="1200" baseline="0" dirty="0">
                <a:solidFill>
                  <a:schemeClr val="tx1"/>
                </a:solidFill>
                <a:latin typeface="+mn-lt"/>
                <a:ea typeface="+mn-ea"/>
                <a:cs typeface="+mn-cs"/>
              </a:rPr>
              <a:t>We observe that the server selection takes  1 sec,</a:t>
            </a:r>
          </a:p>
          <a:p>
            <a:r>
              <a:rPr lang="en-US" sz="1200" b="0" i="0" u="none" strike="noStrike" kern="1200" baseline="0" dirty="0">
                <a:solidFill>
                  <a:schemeClr val="tx1"/>
                </a:solidFill>
                <a:latin typeface="+mn-lt"/>
                <a:ea typeface="+mn-ea"/>
                <a:cs typeface="+mn-cs"/>
              </a:rPr>
              <a:t>however, the migration and initialization takes 32s, 56s and</a:t>
            </a:r>
          </a:p>
          <a:p>
            <a:r>
              <a:rPr lang="en-US" sz="1200" b="0" i="0" u="none" strike="noStrike" kern="1200" baseline="0" dirty="0">
                <a:solidFill>
                  <a:schemeClr val="tx1"/>
                </a:solidFill>
                <a:latin typeface="+mn-lt"/>
                <a:ea typeface="+mn-ea"/>
                <a:cs typeface="+mn-cs"/>
              </a:rPr>
              <a:t>190s respectively for a, b and c scenarios</a:t>
            </a:r>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103</a:t>
            </a:fld>
            <a:endParaRPr lang="en-US"/>
          </a:p>
        </p:txBody>
      </p:sp>
    </p:spTree>
    <p:extLst>
      <p:ext uri="{BB962C8B-B14F-4D97-AF65-F5344CB8AC3E}">
        <p14:creationId xmlns:p14="http://schemas.microsoft.com/office/powerpoint/2010/main" val="723462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Tclient</a:t>
            </a:r>
            <a:r>
              <a:rPr lang="en-US" dirty="0"/>
              <a:t>:   playout delay</a:t>
            </a:r>
          </a:p>
          <a:p>
            <a:r>
              <a:rPr lang="en-US" dirty="0"/>
              <a:t>which is the time spent by the client to (</a:t>
            </a:r>
            <a:r>
              <a:rPr lang="en-US" dirty="0" err="1"/>
              <a:t>i</a:t>
            </a:r>
            <a:r>
              <a:rPr lang="en-US" dirty="0"/>
              <a:t>) send action information (e.g. initiating character movement in a game) and (ii) receive and play the video. Only the client’s hardware is responsible for </a:t>
            </a:r>
            <a:r>
              <a:rPr lang="en-US" dirty="0" err="1"/>
              <a:t>tclient</a:t>
            </a:r>
            <a:endParaRPr lang="en-US" dirty="0"/>
          </a:p>
          <a:p>
            <a:r>
              <a:rPr lang="en-US" dirty="0" err="1"/>
              <a:t>Tserver</a:t>
            </a:r>
            <a:r>
              <a:rPr lang="en-US" dirty="0"/>
              <a:t>: the processing delay, which refers to the time spent by the server to process the incoming information from the client, to generate the corresponding video information, and to transmit the information back to the client</a:t>
            </a:r>
          </a:p>
          <a:p>
            <a:r>
              <a:rPr lang="en-US" dirty="0" err="1"/>
              <a:t>Tserver’s</a:t>
            </a:r>
            <a:r>
              <a:rPr lang="en-US" dirty="0"/>
              <a:t> processing delay is affected by the amount of computational resources provisioned by the cloud provider</a:t>
            </a:r>
          </a:p>
          <a:p>
            <a:r>
              <a:rPr lang="en-US" dirty="0" err="1"/>
              <a:t>taccess</a:t>
            </a:r>
            <a:r>
              <a:rPr lang="en-US" dirty="0"/>
              <a:t> is the data transmission time between the client’s device and the first Internet-connected router. 10 </a:t>
            </a:r>
            <a:r>
              <a:rPr lang="en-US" dirty="0" err="1"/>
              <a:t>ms</a:t>
            </a:r>
            <a:r>
              <a:rPr lang="en-US" dirty="0"/>
              <a:t> to 40 </a:t>
            </a:r>
            <a:r>
              <a:rPr lang="en-US" dirty="0" err="1"/>
              <a:t>ms</a:t>
            </a:r>
            <a:endParaRPr lang="en-US" dirty="0"/>
          </a:p>
          <a:p>
            <a:r>
              <a:rPr lang="en-US" dirty="0" err="1"/>
              <a:t>ttransit</a:t>
            </a:r>
            <a:r>
              <a:rPr lang="en-US" dirty="0"/>
              <a:t>, which is defined as the delay from the first peering point to the front-end server of the datacenter</a:t>
            </a:r>
          </a:p>
          <a:p>
            <a:r>
              <a:rPr lang="en-US" dirty="0" err="1"/>
              <a:t>tdatacenter</a:t>
            </a:r>
            <a:r>
              <a:rPr lang="en-US" dirty="0"/>
              <a:t> is defined as the transmission delay between the front-end server of the datacenter and the hosting server for the client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118</a:t>
            </a:fld>
            <a:endParaRPr lang="en-US"/>
          </a:p>
        </p:txBody>
      </p:sp>
    </p:spTree>
    <p:extLst>
      <p:ext uri="{BB962C8B-B14F-4D97-AF65-F5344CB8AC3E}">
        <p14:creationId xmlns:p14="http://schemas.microsoft.com/office/powerpoint/2010/main" val="3477980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Tclient</a:t>
            </a:r>
            <a:r>
              <a:rPr lang="en-US" dirty="0"/>
              <a:t>:   playout delay</a:t>
            </a:r>
          </a:p>
          <a:p>
            <a:r>
              <a:rPr lang="en-US" dirty="0"/>
              <a:t>which is the time spent by the client to (</a:t>
            </a:r>
            <a:r>
              <a:rPr lang="en-US" dirty="0" err="1"/>
              <a:t>i</a:t>
            </a:r>
            <a:r>
              <a:rPr lang="en-US" dirty="0"/>
              <a:t>) send action information (e.g. initiating character movement in a game) and (ii) receive and play the video. Only the client’s hardware is responsible for </a:t>
            </a:r>
            <a:r>
              <a:rPr lang="en-US" dirty="0" err="1"/>
              <a:t>tclient</a:t>
            </a:r>
            <a:endParaRPr lang="en-US" dirty="0"/>
          </a:p>
          <a:p>
            <a:r>
              <a:rPr lang="en-US" dirty="0" err="1"/>
              <a:t>Tserver</a:t>
            </a:r>
            <a:r>
              <a:rPr lang="en-US" dirty="0"/>
              <a:t>: the processing delay, which refers to the time spent by the server to process the incoming information from the client, to generate the corresponding video information, and to transmit the information back to the client</a:t>
            </a:r>
          </a:p>
          <a:p>
            <a:r>
              <a:rPr lang="en-US" dirty="0" err="1"/>
              <a:t>Tserver’s</a:t>
            </a:r>
            <a:r>
              <a:rPr lang="en-US" dirty="0"/>
              <a:t> processing delay is affected by the amount of computational resources provisioned by the cloud provider</a:t>
            </a:r>
          </a:p>
          <a:p>
            <a:r>
              <a:rPr lang="en-US" dirty="0" err="1"/>
              <a:t>taccess</a:t>
            </a:r>
            <a:r>
              <a:rPr lang="en-US" dirty="0"/>
              <a:t> is the data transmission time between the client’s device and the first Internet-connected router. 10 </a:t>
            </a:r>
            <a:r>
              <a:rPr lang="en-US" dirty="0" err="1"/>
              <a:t>ms</a:t>
            </a:r>
            <a:r>
              <a:rPr lang="en-US" dirty="0"/>
              <a:t> to 40 </a:t>
            </a:r>
            <a:r>
              <a:rPr lang="en-US" dirty="0" err="1"/>
              <a:t>ms</a:t>
            </a:r>
            <a:endParaRPr lang="en-US" dirty="0"/>
          </a:p>
          <a:p>
            <a:r>
              <a:rPr lang="en-US" dirty="0" err="1"/>
              <a:t>ttransit</a:t>
            </a:r>
            <a:r>
              <a:rPr lang="en-US" dirty="0"/>
              <a:t>, which is defined as the delay from the first peering point to the front-end server of the datacenter</a:t>
            </a:r>
          </a:p>
          <a:p>
            <a:r>
              <a:rPr lang="en-US" dirty="0" err="1"/>
              <a:t>tdatacenter</a:t>
            </a:r>
            <a:r>
              <a:rPr lang="en-US" dirty="0"/>
              <a:t> is defined as the transmission delay between the front-end server of the datacenter and the hosting server for the client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119</a:t>
            </a:fld>
            <a:endParaRPr lang="en-US"/>
          </a:p>
        </p:txBody>
      </p:sp>
    </p:spTree>
    <p:extLst>
      <p:ext uri="{BB962C8B-B14F-4D97-AF65-F5344CB8AC3E}">
        <p14:creationId xmlns:p14="http://schemas.microsoft.com/office/powerpoint/2010/main" val="83197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6</a:t>
            </a:fld>
            <a:endParaRPr lang="en-US"/>
          </a:p>
        </p:txBody>
      </p:sp>
    </p:spTree>
    <p:extLst>
      <p:ext uri="{BB962C8B-B14F-4D97-AF65-F5344CB8AC3E}">
        <p14:creationId xmlns:p14="http://schemas.microsoft.com/office/powerpoint/2010/main" val="1367629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Tclient</a:t>
            </a:r>
            <a:r>
              <a:rPr lang="en-US" dirty="0"/>
              <a:t>:   playout delay</a:t>
            </a:r>
          </a:p>
          <a:p>
            <a:r>
              <a:rPr lang="en-US" dirty="0"/>
              <a:t>which is the time spent by the client to (</a:t>
            </a:r>
            <a:r>
              <a:rPr lang="en-US" dirty="0" err="1"/>
              <a:t>i</a:t>
            </a:r>
            <a:r>
              <a:rPr lang="en-US" dirty="0"/>
              <a:t>) send action information (e.g. initiating character movement in a game) and (ii) receive and play the video. Only the client’s hardware is responsible for </a:t>
            </a:r>
            <a:r>
              <a:rPr lang="en-US" dirty="0" err="1"/>
              <a:t>tclient</a:t>
            </a:r>
            <a:endParaRPr lang="en-US" dirty="0"/>
          </a:p>
          <a:p>
            <a:r>
              <a:rPr lang="en-US" dirty="0" err="1"/>
              <a:t>Tserver</a:t>
            </a:r>
            <a:r>
              <a:rPr lang="en-US" dirty="0"/>
              <a:t>: the processing delay, which refers to the time spent by the server to process the incoming information from the client, to generate the corresponding video information, and to transmit the information back to the client</a:t>
            </a:r>
          </a:p>
          <a:p>
            <a:r>
              <a:rPr lang="en-US" dirty="0" err="1"/>
              <a:t>Tserver’s</a:t>
            </a:r>
            <a:r>
              <a:rPr lang="en-US" dirty="0"/>
              <a:t> processing delay is affected by the amount of computational resources provisioned by the cloud provider</a:t>
            </a:r>
          </a:p>
          <a:p>
            <a:r>
              <a:rPr lang="en-US" dirty="0" err="1"/>
              <a:t>taccess</a:t>
            </a:r>
            <a:r>
              <a:rPr lang="en-US" dirty="0"/>
              <a:t> is the data transmission time between the client’s device and the first Internet-connected router. 10 </a:t>
            </a:r>
            <a:r>
              <a:rPr lang="en-US" dirty="0" err="1"/>
              <a:t>ms</a:t>
            </a:r>
            <a:r>
              <a:rPr lang="en-US" dirty="0"/>
              <a:t> to 40 </a:t>
            </a:r>
            <a:r>
              <a:rPr lang="en-US" dirty="0" err="1"/>
              <a:t>ms</a:t>
            </a:r>
            <a:endParaRPr lang="en-US" dirty="0"/>
          </a:p>
          <a:p>
            <a:r>
              <a:rPr lang="en-US" dirty="0" err="1"/>
              <a:t>ttransit</a:t>
            </a:r>
            <a:r>
              <a:rPr lang="en-US" dirty="0"/>
              <a:t>, which is defined as the delay from the first peering point to the front-end server of the datacenter</a:t>
            </a:r>
          </a:p>
          <a:p>
            <a:r>
              <a:rPr lang="en-US" dirty="0" err="1"/>
              <a:t>tdatacenter</a:t>
            </a:r>
            <a:r>
              <a:rPr lang="en-US" dirty="0"/>
              <a:t> is defined as the transmission delay between the front-end server of the datacenter and the hosting server for the client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120</a:t>
            </a:fld>
            <a:endParaRPr lang="en-US"/>
          </a:p>
        </p:txBody>
      </p:sp>
    </p:spTree>
    <p:extLst>
      <p:ext uri="{BB962C8B-B14F-4D97-AF65-F5344CB8AC3E}">
        <p14:creationId xmlns:p14="http://schemas.microsoft.com/office/powerpoint/2010/main" val="1909067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Tclient</a:t>
            </a:r>
            <a:r>
              <a:rPr lang="en-US" dirty="0"/>
              <a:t>:   playout delay</a:t>
            </a:r>
          </a:p>
          <a:p>
            <a:r>
              <a:rPr lang="en-US" dirty="0"/>
              <a:t>which is the time spent by the client to (</a:t>
            </a:r>
            <a:r>
              <a:rPr lang="en-US" dirty="0" err="1"/>
              <a:t>i</a:t>
            </a:r>
            <a:r>
              <a:rPr lang="en-US" dirty="0"/>
              <a:t>) send action information (e.g. initiating character movement in a game) and (ii) receive and play the video. Only the client’s hardware is responsible for </a:t>
            </a:r>
            <a:r>
              <a:rPr lang="en-US" dirty="0" err="1"/>
              <a:t>tclient</a:t>
            </a:r>
            <a:endParaRPr lang="en-US" dirty="0"/>
          </a:p>
          <a:p>
            <a:r>
              <a:rPr lang="en-US" dirty="0" err="1"/>
              <a:t>Tserver</a:t>
            </a:r>
            <a:r>
              <a:rPr lang="en-US" dirty="0"/>
              <a:t>: the processing delay, which refers to the time spent by the server to process the incoming information from the client, to generate the corresponding video information, and to transmit the information back to the client</a:t>
            </a:r>
          </a:p>
          <a:p>
            <a:r>
              <a:rPr lang="en-US" dirty="0" err="1"/>
              <a:t>Tserver’s</a:t>
            </a:r>
            <a:r>
              <a:rPr lang="en-US" dirty="0"/>
              <a:t> processing delay is affected by the amount of computational resources provisioned by the cloud provider</a:t>
            </a:r>
          </a:p>
          <a:p>
            <a:r>
              <a:rPr lang="en-US" dirty="0" err="1"/>
              <a:t>taccess</a:t>
            </a:r>
            <a:r>
              <a:rPr lang="en-US" dirty="0"/>
              <a:t> is the data transmission time between the client’s device and the first Internet-connected router. 10 </a:t>
            </a:r>
            <a:r>
              <a:rPr lang="en-US" dirty="0" err="1"/>
              <a:t>ms</a:t>
            </a:r>
            <a:r>
              <a:rPr lang="en-US" dirty="0"/>
              <a:t> to 40 </a:t>
            </a:r>
            <a:r>
              <a:rPr lang="en-US" dirty="0" err="1"/>
              <a:t>ms</a:t>
            </a:r>
            <a:endParaRPr lang="en-US" dirty="0"/>
          </a:p>
          <a:p>
            <a:r>
              <a:rPr lang="en-US" dirty="0" err="1"/>
              <a:t>ttransit</a:t>
            </a:r>
            <a:r>
              <a:rPr lang="en-US" dirty="0"/>
              <a:t>, which is defined as the delay from the first peering point to the front-end server of the datacenter</a:t>
            </a:r>
          </a:p>
          <a:p>
            <a:r>
              <a:rPr lang="en-US" dirty="0" err="1"/>
              <a:t>tdatacenter</a:t>
            </a:r>
            <a:r>
              <a:rPr lang="en-US" dirty="0"/>
              <a:t> is defined as the transmission delay between the front-end server of the datacenter and the hosting server for the client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121</a:t>
            </a:fld>
            <a:endParaRPr lang="en-US"/>
          </a:p>
        </p:txBody>
      </p:sp>
    </p:spTree>
    <p:extLst>
      <p:ext uri="{BB962C8B-B14F-4D97-AF65-F5344CB8AC3E}">
        <p14:creationId xmlns:p14="http://schemas.microsoft.com/office/powerpoint/2010/main" val="3060636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122</a:t>
            </a:fld>
            <a:endParaRPr lang="en-US"/>
          </a:p>
        </p:txBody>
      </p:sp>
    </p:spTree>
    <p:extLst>
      <p:ext uri="{BB962C8B-B14F-4D97-AF65-F5344CB8AC3E}">
        <p14:creationId xmlns:p14="http://schemas.microsoft.com/office/powerpoint/2010/main" val="2532529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Consider a set </a:t>
            </a:r>
            <a:r>
              <a:rPr lang="en-US" i="1" dirty="0"/>
              <a:t>Apps</a:t>
            </a:r>
            <a:r>
              <a:rPr lang="en-US" dirty="0"/>
              <a:t> of latency-sensitive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application a 2 Apps  is initially deployed in CDC with </a:t>
            </a:r>
            <a:r>
              <a:rPr lang="en-US" i="1" dirty="0" err="1"/>
              <a:t>U</a:t>
            </a:r>
            <a:r>
              <a:rPr lang="en-US" i="1" baseline="-25000" dirty="0" err="1"/>
              <a:t>a</a:t>
            </a:r>
            <a:r>
              <a:rPr lang="en-US" dirty="0"/>
              <a:t> number of users in a VM</a:t>
            </a:r>
          </a:p>
          <a:p>
            <a:pPr marL="742950" lvl="1" indent="-285750">
              <a:buFont typeface="Arial" panose="020B0604020202020204" pitchFamily="34" charset="0"/>
              <a:buChar char="•"/>
            </a:pPr>
            <a:r>
              <a:rPr lang="en-US" dirty="0"/>
              <a:t>Users are located in similar network latency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a:t>
            </a:r>
            <a:r>
              <a:rPr lang="en-US" i="1" dirty="0"/>
              <a:t>a </a:t>
            </a:r>
            <a:r>
              <a:rPr lang="en-US" dirty="0"/>
              <a:t>is streaming or interactive in nature consisting of multiple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service level objective (SLO) for the application is defined as: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is the estimated execution time of a step of application </a:t>
            </a:r>
            <a:r>
              <a:rPr lang="en-US" i="1" dirty="0"/>
              <a:t>a </a:t>
            </a:r>
            <a:r>
              <a:rPr lang="en-US" dirty="0"/>
              <a:t>on host    , where             is the set of all active hosts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user                ,             represents the estimated round-trip network latency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 application-defined bounds on acceptable response time for each interactive step of the application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subset </a:t>
            </a:r>
            <a:r>
              <a:rPr lang="en-US" i="1" dirty="0"/>
              <a:t>PA</a:t>
            </a:r>
            <a:r>
              <a:rPr lang="en-US" dirty="0"/>
              <a:t> from the set of applications </a:t>
            </a:r>
            <a:r>
              <a:rPr lang="en-US" i="1" dirty="0"/>
              <a:t>Apps</a:t>
            </a:r>
            <a:r>
              <a:rPr lang="en-US" dirty="0"/>
              <a:t> are identified by the system as suffering from performance degradation</a:t>
            </a:r>
          </a:p>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124</a:t>
            </a:fld>
            <a:endParaRPr lang="en-US"/>
          </a:p>
        </p:txBody>
      </p:sp>
    </p:spTree>
    <p:extLst>
      <p:ext uri="{BB962C8B-B14F-4D97-AF65-F5344CB8AC3E}">
        <p14:creationId xmlns:p14="http://schemas.microsoft.com/office/powerpoint/2010/main" val="1660463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125</a:t>
            </a:fld>
            <a:endParaRPr lang="en-US"/>
          </a:p>
        </p:txBody>
      </p:sp>
    </p:spTree>
    <p:extLst>
      <p:ext uri="{BB962C8B-B14F-4D97-AF65-F5344CB8AC3E}">
        <p14:creationId xmlns:p14="http://schemas.microsoft.com/office/powerpoint/2010/main" val="3997009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126</a:t>
            </a:fld>
            <a:endParaRPr lang="en-US"/>
          </a:p>
        </p:txBody>
      </p:sp>
    </p:spTree>
    <p:extLst>
      <p:ext uri="{BB962C8B-B14F-4D97-AF65-F5344CB8AC3E}">
        <p14:creationId xmlns:p14="http://schemas.microsoft.com/office/powerpoint/2010/main" val="3554602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127</a:t>
            </a:fld>
            <a:endParaRPr lang="en-US"/>
          </a:p>
        </p:txBody>
      </p:sp>
    </p:spTree>
    <p:extLst>
      <p:ext uri="{BB962C8B-B14F-4D97-AF65-F5344CB8AC3E}">
        <p14:creationId xmlns:p14="http://schemas.microsoft.com/office/powerpoint/2010/main" val="4283798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130</a:t>
            </a:fld>
            <a:endParaRPr lang="en-US"/>
          </a:p>
        </p:txBody>
      </p:sp>
    </p:spTree>
    <p:extLst>
      <p:ext uri="{BB962C8B-B14F-4D97-AF65-F5344CB8AC3E}">
        <p14:creationId xmlns:p14="http://schemas.microsoft.com/office/powerpoint/2010/main" val="222232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 – short messages, throughput – large flows</a:t>
            </a:r>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7</a:t>
            </a:fld>
            <a:endParaRPr lang="en-US"/>
          </a:p>
        </p:txBody>
      </p:sp>
    </p:spTree>
    <p:extLst>
      <p:ext uri="{BB962C8B-B14F-4D97-AF65-F5344CB8AC3E}">
        <p14:creationId xmlns:p14="http://schemas.microsoft.com/office/powerpoint/2010/main" val="1721176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9</a:t>
            </a:fld>
            <a:endParaRPr lang="en-US"/>
          </a:p>
        </p:txBody>
      </p:sp>
    </p:spTree>
    <p:extLst>
      <p:ext uri="{BB962C8B-B14F-4D97-AF65-F5344CB8AC3E}">
        <p14:creationId xmlns:p14="http://schemas.microsoft.com/office/powerpoint/2010/main" val="3165642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10</a:t>
            </a:fld>
            <a:endParaRPr lang="en-US"/>
          </a:p>
        </p:txBody>
      </p:sp>
    </p:spTree>
    <p:extLst>
      <p:ext uri="{BB962C8B-B14F-4D97-AF65-F5344CB8AC3E}">
        <p14:creationId xmlns:p14="http://schemas.microsoft.com/office/powerpoint/2010/main" val="426734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11</a:t>
            </a:fld>
            <a:endParaRPr lang="en-US"/>
          </a:p>
        </p:txBody>
      </p:sp>
    </p:spTree>
    <p:extLst>
      <p:ext uri="{BB962C8B-B14F-4D97-AF65-F5344CB8AC3E}">
        <p14:creationId xmlns:p14="http://schemas.microsoft.com/office/powerpoint/2010/main" val="2827016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 – short messages, throughput – large flows</a:t>
            </a:r>
          </a:p>
        </p:txBody>
      </p:sp>
      <p:sp>
        <p:nvSpPr>
          <p:cNvPr id="4" name="Slide Number Placeholder 3"/>
          <p:cNvSpPr>
            <a:spLocks noGrp="1"/>
          </p:cNvSpPr>
          <p:nvPr>
            <p:ph type="sldNum" sz="quarter" idx="10"/>
          </p:nvPr>
        </p:nvSpPr>
        <p:spPr/>
        <p:txBody>
          <a:bodyPr/>
          <a:lstStyle/>
          <a:p>
            <a:pPr>
              <a:defRPr/>
            </a:pPr>
            <a:fld id="{05C027C2-98B8-4E1F-B341-1C96D6276D63}" type="slidenum">
              <a:rPr lang="en-US" smtClean="0"/>
              <a:pPr>
                <a:defRPr/>
              </a:pPr>
              <a:t>12</a:t>
            </a:fld>
            <a:endParaRPr lang="en-US"/>
          </a:p>
        </p:txBody>
      </p:sp>
    </p:spTree>
    <p:extLst>
      <p:ext uri="{BB962C8B-B14F-4D97-AF65-F5344CB8AC3E}">
        <p14:creationId xmlns:p14="http://schemas.microsoft.com/office/powerpoint/2010/main" val="635676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061368-3475-4F3F-8F5F-55D06B268EAC}" type="slidenum">
              <a:rPr lang="en-US"/>
              <a:pPr>
                <a:defRPr/>
              </a:pPr>
              <a:t>‹#›</a:t>
            </a:fld>
            <a:endParaRPr lang="en-US"/>
          </a:p>
        </p:txBody>
      </p:sp>
    </p:spTree>
    <p:extLst>
      <p:ext uri="{BB962C8B-B14F-4D97-AF65-F5344CB8AC3E}">
        <p14:creationId xmlns:p14="http://schemas.microsoft.com/office/powerpoint/2010/main" val="424191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DC0727-1E8B-4540-9477-AB3F9EA540A2}" type="slidenum">
              <a:rPr lang="en-US"/>
              <a:pPr>
                <a:defRPr/>
              </a:pPr>
              <a:t>‹#›</a:t>
            </a:fld>
            <a:endParaRPr lang="en-US"/>
          </a:p>
        </p:txBody>
      </p:sp>
    </p:spTree>
    <p:extLst>
      <p:ext uri="{BB962C8B-B14F-4D97-AF65-F5344CB8AC3E}">
        <p14:creationId xmlns:p14="http://schemas.microsoft.com/office/powerpoint/2010/main" val="110484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6DB502-ADC1-43E1-BFD8-AE8D96756963}" type="slidenum">
              <a:rPr lang="en-US"/>
              <a:pPr>
                <a:defRPr/>
              </a:pPr>
              <a:t>‹#›</a:t>
            </a:fld>
            <a:endParaRPr lang="en-US"/>
          </a:p>
        </p:txBody>
      </p:sp>
    </p:spTree>
    <p:extLst>
      <p:ext uri="{BB962C8B-B14F-4D97-AF65-F5344CB8AC3E}">
        <p14:creationId xmlns:p14="http://schemas.microsoft.com/office/powerpoint/2010/main" val="388429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685800" y="228600"/>
            <a:ext cx="7772400" cy="1752600"/>
          </a:xfrm>
        </p:spPr>
        <p:txBody>
          <a:bodyPr/>
          <a:lstStyle>
            <a:lvl1pPr>
              <a:defRPr sz="3400"/>
            </a:lvl1pPr>
          </a:lstStyle>
          <a:p>
            <a:r>
              <a:rPr lang="en-US" dirty="0"/>
              <a:t>Click to edit Master title style</a:t>
            </a:r>
          </a:p>
        </p:txBody>
      </p:sp>
      <p:sp>
        <p:nvSpPr>
          <p:cNvPr id="4" name="Slide Number Placeholder 3"/>
          <p:cNvSpPr>
            <a:spLocks noGrp="1"/>
          </p:cNvSpPr>
          <p:nvPr>
            <p:ph type="sldNum" sz="quarter" idx="10"/>
          </p:nvPr>
        </p:nvSpPr>
        <p:spPr>
          <a:xfrm>
            <a:off x="8159750" y="6499543"/>
            <a:ext cx="984250" cy="338137"/>
          </a:xfrm>
        </p:spPr>
        <p:txBody>
          <a:bodyPr/>
          <a:lstStyle/>
          <a:p>
            <a:pPr>
              <a:defRPr/>
            </a:pPr>
            <a:fld id="{401BD727-DE58-49F5-B1CF-C96D7F901FA4}" type="slidenum">
              <a:rPr lang="en-US" smtClean="0"/>
              <a:pPr>
                <a:defRPr/>
              </a:pPr>
              <a:t>‹#›</a:t>
            </a:fld>
            <a:endParaRPr lang="en-US" dirty="0"/>
          </a:p>
        </p:txBody>
      </p:sp>
    </p:spTree>
    <p:extLst>
      <p:ext uri="{BB962C8B-B14F-4D97-AF65-F5344CB8AC3E}">
        <p14:creationId xmlns:p14="http://schemas.microsoft.com/office/powerpoint/2010/main" val="543442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BE8E95-A4DD-4B0E-8A60-72EEBEF8E123}" type="slidenum">
              <a:rPr lang="en-US" smtClean="0"/>
              <a:t>‹#›</a:t>
            </a:fld>
            <a:endParaRPr lang="en-US"/>
          </a:p>
        </p:txBody>
      </p:sp>
      <p:sp>
        <p:nvSpPr>
          <p:cNvPr id="7" name="Title 6"/>
          <p:cNvSpPr>
            <a:spLocks noGrp="1"/>
          </p:cNvSpPr>
          <p:nvPr>
            <p:ph type="title" hasCustomPrompt="1"/>
          </p:nvPr>
        </p:nvSpPr>
        <p:spPr>
          <a:xfrm>
            <a:off x="455613" y="411797"/>
            <a:ext cx="8229600" cy="115824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6" y="1604440"/>
            <a:ext cx="8228012" cy="4567767"/>
          </a:xfrm>
        </p:spPr>
        <p:txBody>
          <a:bodyPr/>
          <a:lstStyle>
            <a:lvl1pPr>
              <a:defRPr>
                <a:solidFill>
                  <a:srgbClr val="0071C5"/>
                </a:solidFill>
              </a:defRPr>
            </a:lvl1pPr>
            <a:lvl2pPr>
              <a:defRPr sz="1800"/>
            </a:lvl2pPr>
            <a:lvl3pPr>
              <a:defRPr sz="1800"/>
            </a:lvl3pPr>
            <a:lvl4pPr>
              <a:defRPr sz="1600"/>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323104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FF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9B650E-68CA-480E-9A62-F298427815BD}" type="slidenum">
              <a:rPr lang="en-US"/>
              <a:pPr>
                <a:defRPr/>
              </a:pPr>
              <a:t>‹#›</a:t>
            </a:fld>
            <a:endParaRPr lang="en-US"/>
          </a:p>
        </p:txBody>
      </p:sp>
    </p:spTree>
    <p:extLst>
      <p:ext uri="{BB962C8B-B14F-4D97-AF65-F5344CB8AC3E}">
        <p14:creationId xmlns:p14="http://schemas.microsoft.com/office/powerpoint/2010/main" val="1268667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11A65B-49B7-404E-8169-7047B87A1C16}" type="slidenum">
              <a:rPr lang="en-US"/>
              <a:pPr>
                <a:defRPr/>
              </a:pPr>
              <a:t>‹#›</a:t>
            </a:fld>
            <a:endParaRPr lang="en-US"/>
          </a:p>
        </p:txBody>
      </p:sp>
    </p:spTree>
    <p:extLst>
      <p:ext uri="{BB962C8B-B14F-4D97-AF65-F5344CB8AC3E}">
        <p14:creationId xmlns:p14="http://schemas.microsoft.com/office/powerpoint/2010/main" val="296497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CAABF25-8129-4B70-AF94-197729EB42DF}" type="slidenum">
              <a:rPr lang="en-US"/>
              <a:pPr>
                <a:defRPr/>
              </a:pPr>
              <a:t>‹#›</a:t>
            </a:fld>
            <a:endParaRPr lang="en-US"/>
          </a:p>
        </p:txBody>
      </p:sp>
    </p:spTree>
    <p:extLst>
      <p:ext uri="{BB962C8B-B14F-4D97-AF65-F5344CB8AC3E}">
        <p14:creationId xmlns:p14="http://schemas.microsoft.com/office/powerpoint/2010/main" val="146779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900CA52-B7F8-4A41-AD94-576EE8A5AE82}" type="slidenum">
              <a:rPr lang="en-US"/>
              <a:pPr>
                <a:defRPr/>
              </a:pPr>
              <a:t>‹#›</a:t>
            </a:fld>
            <a:endParaRPr lang="en-US"/>
          </a:p>
        </p:txBody>
      </p:sp>
    </p:spTree>
    <p:extLst>
      <p:ext uri="{BB962C8B-B14F-4D97-AF65-F5344CB8AC3E}">
        <p14:creationId xmlns:p14="http://schemas.microsoft.com/office/powerpoint/2010/main" val="270960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p:nvPr/>
        </p:nvCxnSpPr>
        <p:spPr>
          <a:xfrm>
            <a:off x="152400" y="1295400"/>
            <a:ext cx="8839200"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152400" y="76200"/>
            <a:ext cx="8839200" cy="1143000"/>
          </a:xfrm>
        </p:spPr>
        <p:txBody>
          <a:bodyPr anchor="t">
            <a:normAutofit/>
          </a:bodyPr>
          <a:lstStyle>
            <a:lvl1pPr algn="l">
              <a:defRPr sz="3800" b="1">
                <a:solidFill>
                  <a:srgbClr val="FF0000"/>
                </a:solidFill>
              </a:defRPr>
            </a:lvl1pPr>
          </a:lstStyle>
          <a:p>
            <a:r>
              <a:rPr lang="en-US" dirty="0"/>
              <a:t>Click to edit Master title style</a:t>
            </a:r>
          </a:p>
        </p:txBody>
      </p:sp>
    </p:spTree>
    <p:extLst>
      <p:ext uri="{BB962C8B-B14F-4D97-AF65-F5344CB8AC3E}">
        <p14:creationId xmlns:p14="http://schemas.microsoft.com/office/powerpoint/2010/main" val="50038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a:xfrm>
            <a:off x="6858000" y="6356350"/>
            <a:ext cx="2133600" cy="365125"/>
          </a:xfrm>
        </p:spPr>
        <p:txBody>
          <a:bodyPr/>
          <a:lstStyle>
            <a:lvl1pPr>
              <a:defRPr/>
            </a:lvl1pPr>
          </a:lstStyle>
          <a:p>
            <a:pPr>
              <a:defRPr/>
            </a:pPr>
            <a:fld id="{BFBBA525-5AB3-4576-BA47-61192DB18193}" type="slidenum">
              <a:rPr lang="en-US"/>
              <a:pPr>
                <a:defRPr/>
              </a:pPr>
              <a:t>‹#›</a:t>
            </a:fld>
            <a:endParaRPr lang="en-US"/>
          </a:p>
        </p:txBody>
      </p:sp>
    </p:spTree>
    <p:extLst>
      <p:ext uri="{BB962C8B-B14F-4D97-AF65-F5344CB8AC3E}">
        <p14:creationId xmlns:p14="http://schemas.microsoft.com/office/powerpoint/2010/main" val="291093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159C394-C4BB-4C2C-9D95-E001A2E306CC}" type="slidenum">
              <a:rPr lang="en-US"/>
              <a:pPr>
                <a:defRPr/>
              </a:pPr>
              <a:t>‹#›</a:t>
            </a:fld>
            <a:endParaRPr lang="en-US"/>
          </a:p>
        </p:txBody>
      </p:sp>
    </p:spTree>
    <p:extLst>
      <p:ext uri="{BB962C8B-B14F-4D97-AF65-F5344CB8AC3E}">
        <p14:creationId xmlns:p14="http://schemas.microsoft.com/office/powerpoint/2010/main" val="63169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086F63B-C660-4F62-9B57-E0417B903E54}" type="slidenum">
              <a:rPr lang="en-US"/>
              <a:pPr>
                <a:defRPr/>
              </a:pPr>
              <a:t>‹#›</a:t>
            </a:fld>
            <a:endParaRPr lang="en-US"/>
          </a:p>
        </p:txBody>
      </p:sp>
    </p:spTree>
    <p:extLst>
      <p:ext uri="{BB962C8B-B14F-4D97-AF65-F5344CB8AC3E}">
        <p14:creationId xmlns:p14="http://schemas.microsoft.com/office/powerpoint/2010/main" val="128376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5CDD910B-88F2-4AE6-9444-09D7A3BFA57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1" r:id="rId6"/>
    <p:sldLayoutId id="2147483666" r:id="rId7"/>
    <p:sldLayoutId id="2147483667" r:id="rId8"/>
    <p:sldLayoutId id="2147483668" r:id="rId9"/>
    <p:sldLayoutId id="2147483669" r:id="rId10"/>
    <p:sldLayoutId id="2147483670" r:id="rId11"/>
    <p:sldLayoutId id="2147483674" r:id="rId12"/>
    <p:sldLayoutId id="2147483675" r:id="rId13"/>
  </p:sldLayoutIdLst>
  <p:hf sldNum="0"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a.gokhale@Vanderbilt.edu" TargetMode="External"/><Relationship Id="rId3" Type="http://schemas.openxmlformats.org/officeDocument/2006/relationships/image" Target="../media/image1.jpeg"/><Relationship Id="rId7" Type="http://schemas.openxmlformats.org/officeDocument/2006/relationships/hyperlink" Target="mailto:Yogesh.d.barve@Vanderbilt.edu"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mailto:shashank.shekhar@Vanderbilt.edu"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hyperlink" Target="mailto:shashank.shekhar@Vanderbilt.edu" TargetMode="External"/><Relationship Id="rId2" Type="http://schemas.openxmlformats.org/officeDocument/2006/relationships/hyperlink" Target="https://github.com/doc-vu/indices.git" TargetMode="External"/><Relationship Id="rId1" Type="http://schemas.openxmlformats.org/officeDocument/2006/relationships/slideLayout" Target="../slideLayouts/slideLayout6.xml"/><Relationship Id="rId5" Type="http://schemas.openxmlformats.org/officeDocument/2006/relationships/hyperlink" Target="mailto:a.Gokhale@Vanderbilt.edu" TargetMode="External"/><Relationship Id="rId4" Type="http://schemas.openxmlformats.org/officeDocument/2006/relationships/hyperlink" Target="mailto:Yogesh.d.barve@Vanderbilt.edu"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08.png"/><Relationship Id="rId4" Type="http://schemas.openxmlformats.org/officeDocument/2006/relationships/image" Target="../media/image112.png"/></Relationships>
</file>

<file path=ppt/slides/_rels/slide12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28.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76.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30.png"/><Relationship Id="rId4" Type="http://schemas.openxmlformats.org/officeDocument/2006/relationships/image" Target="../media/image129.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jpg"/></Relationships>
</file>

<file path=ppt/slides/_rels/slide13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7.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github.com/doc-vu/indices/blob/master/src/services/collector/README.md"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wiki.opnfv.org/display/fastpath/Collectd+Metrics+and+Events"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c-vu/indices/blob/master/src/services/collector/README.md" TargetMode="External"/><Relationship Id="rId2" Type="http://schemas.openxmlformats.org/officeDocument/2006/relationships/hyperlink" Target="https://collectd.org/"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doc-vu/indices/tree/master/benchmarks"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doc-vu/faban.git"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6.xml"/><Relationship Id="rId4" Type="http://schemas.openxmlformats.org/officeDocument/2006/relationships/image" Target="../media/image72.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7.emf"/></Relationships>
</file>

<file path=ppt/slides/_rels/slide86.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s>
</file>

<file path=ppt/slides/_rels/slide8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4.e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3728" y="762000"/>
            <a:ext cx="9034072" cy="1752600"/>
          </a:xfrm>
        </p:spPr>
        <p:txBody>
          <a:bodyPr/>
          <a:lstStyle/>
          <a:p>
            <a:r>
              <a:rPr lang="en-US" sz="3200" b="1" dirty="0">
                <a:solidFill>
                  <a:srgbClr val="FF0000"/>
                </a:solidFill>
                <a:latin typeface="+mn-lt"/>
              </a:rPr>
              <a:t>Tutorial:</a:t>
            </a:r>
            <a:br>
              <a:rPr lang="en-US" sz="3200" b="1" dirty="0">
                <a:solidFill>
                  <a:srgbClr val="FF0000"/>
                </a:solidFill>
                <a:latin typeface="+mn-lt"/>
              </a:rPr>
            </a:br>
            <a:r>
              <a:rPr lang="en-US" sz="3200" b="1" dirty="0">
                <a:solidFill>
                  <a:srgbClr val="FF0000"/>
                </a:solidFill>
                <a:latin typeface="+mn-lt"/>
              </a:rPr>
              <a:t>Understanding Performance Interference Benchmarking and Application Profiling Techniques for Cloud-hosted Latency-Sensitive Applications</a:t>
            </a:r>
            <a:endParaRPr lang="en-US" sz="3600" b="1" dirty="0">
              <a:solidFill>
                <a:srgbClr val="FF0000"/>
              </a:solidFill>
              <a:latin typeface="+mn-lt"/>
            </a:endParaRPr>
          </a:p>
        </p:txBody>
      </p:sp>
      <p:pic>
        <p:nvPicPr>
          <p:cNvPr id="5" name="image2.jpg" descr="vsb5"/>
          <p:cNvPicPr/>
          <p:nvPr/>
        </p:nvPicPr>
        <p:blipFill>
          <a:blip r:embed="rId3">
            <a:extLst/>
          </a:blip>
          <a:stretch>
            <a:fillRect/>
          </a:stretch>
        </p:blipFill>
        <p:spPr>
          <a:xfrm>
            <a:off x="464344" y="5997400"/>
            <a:ext cx="574849" cy="574850"/>
          </a:xfrm>
          <a:prstGeom prst="rect">
            <a:avLst/>
          </a:prstGeom>
          <a:ln w="12700">
            <a:miter lim="400000"/>
          </a:ln>
        </p:spPr>
      </p:pic>
      <p:pic>
        <p:nvPicPr>
          <p:cNvPr id="6" name="image1.jpg" descr="doc"/>
          <p:cNvPicPr/>
          <p:nvPr/>
        </p:nvPicPr>
        <p:blipFill>
          <a:blip r:embed="rId4">
            <a:extLst/>
          </a:blip>
          <a:stretch>
            <a:fillRect/>
          </a:stretch>
        </p:blipFill>
        <p:spPr>
          <a:xfrm>
            <a:off x="3554016" y="6037375"/>
            <a:ext cx="2035969" cy="574850"/>
          </a:xfrm>
          <a:prstGeom prst="rect">
            <a:avLst/>
          </a:prstGeom>
          <a:ln w="12700">
            <a:miter lim="400000"/>
          </a:ln>
        </p:spPr>
      </p:pic>
      <p:pic>
        <p:nvPicPr>
          <p:cNvPr id="7" name="pasted-image.pdf"/>
          <p:cNvPicPr/>
          <p:nvPr/>
        </p:nvPicPr>
        <p:blipFill>
          <a:blip r:embed="rId5">
            <a:extLst/>
          </a:blip>
          <a:stretch>
            <a:fillRect/>
          </a:stretch>
        </p:blipFill>
        <p:spPr>
          <a:xfrm>
            <a:off x="7858126" y="6037375"/>
            <a:ext cx="836144" cy="574850"/>
          </a:xfrm>
          <a:prstGeom prst="rect">
            <a:avLst/>
          </a:prstGeom>
          <a:ln w="12700">
            <a:miter lim="400000"/>
          </a:ln>
        </p:spPr>
      </p:pic>
      <p:sp>
        <p:nvSpPr>
          <p:cNvPr id="8" name="Text Box 11">
            <a:extLst>
              <a:ext uri="{FF2B5EF4-FFF2-40B4-BE49-F238E27FC236}">
                <a16:creationId xmlns:a16="http://schemas.microsoft.com/office/drawing/2014/main" id="{BF97811C-6EF9-402F-83F3-B1910E7AAD1D}"/>
              </a:ext>
            </a:extLst>
          </p:cNvPr>
          <p:cNvSpPr txBox="1">
            <a:spLocks noChangeArrowheads="1"/>
          </p:cNvSpPr>
          <p:nvPr/>
        </p:nvSpPr>
        <p:spPr bwMode="auto">
          <a:xfrm>
            <a:off x="200743" y="2743200"/>
            <a:ext cx="8610600" cy="2431435"/>
          </a:xfrm>
          <a:prstGeom prst="rect">
            <a:avLst/>
          </a:prstGeom>
          <a:noFill/>
          <a:ln w="12700">
            <a:noFill/>
            <a:miter lim="800000"/>
            <a:headEnd type="none" w="sm" len="sm"/>
            <a:tailEnd type="none" w="sm" len="sm"/>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a:ln>
                <a:noFill/>
              </a:ln>
              <a:solidFill>
                <a:srgbClr val="000000"/>
              </a:solidFill>
              <a:effectLst/>
              <a:uLnTx/>
              <a:uFillTx/>
              <a:latin typeface="Arial"/>
              <a:ea typeface="宋体" pitchFamily="2" charset="-122"/>
              <a:cs typeface="+mn-cs"/>
            </a:endParaRPr>
          </a:p>
          <a:p>
            <a:pPr lvl="0" algn="ctr">
              <a:defRPr/>
            </a:pPr>
            <a:r>
              <a:rPr kumimoji="0" lang="en-US" altLang="zh-CN" sz="2400" b="1" i="0" u="none" strike="noStrike" kern="1200" cap="none" spc="0" normalizeH="0" baseline="0" noProof="0" dirty="0">
                <a:ln>
                  <a:noFill/>
                </a:ln>
                <a:solidFill>
                  <a:srgbClr val="000000"/>
                </a:solidFill>
                <a:effectLst/>
                <a:uLnTx/>
                <a:uFillTx/>
                <a:latin typeface="Arial"/>
                <a:ea typeface="宋体" pitchFamily="2" charset="-122"/>
              </a:rPr>
              <a:t>Shashank Shekhar</a:t>
            </a:r>
            <a:r>
              <a:rPr lang="en-US" altLang="zh-CN" sz="2400" dirty="0">
                <a:solidFill>
                  <a:srgbClr val="000000"/>
                </a:solidFill>
                <a:latin typeface="Arial"/>
                <a:ea typeface="宋体" pitchFamily="2" charset="-122"/>
              </a:rPr>
              <a:t>, </a:t>
            </a:r>
            <a:r>
              <a:rPr lang="en-US" altLang="zh-CN" sz="2400" b="1" dirty="0">
                <a:solidFill>
                  <a:srgbClr val="000000"/>
                </a:solidFill>
                <a:latin typeface="Arial"/>
                <a:ea typeface="宋体" pitchFamily="2" charset="-122"/>
              </a:rPr>
              <a:t>Yogesh Barve</a:t>
            </a:r>
            <a:r>
              <a:rPr lang="en-US" altLang="zh-CN" sz="2400" dirty="0">
                <a:solidFill>
                  <a:srgbClr val="000000"/>
                </a:solidFill>
                <a:latin typeface="Arial"/>
                <a:ea typeface="宋体" pitchFamily="2" charset="-122"/>
              </a:rPr>
              <a:t> &amp; Aniruddha Gokhale</a:t>
            </a:r>
            <a:r>
              <a:rPr lang="en-US" altLang="zh-CN" sz="2800" dirty="0">
                <a:solidFill>
                  <a:srgbClr val="000000"/>
                </a:solidFill>
                <a:latin typeface="Arial"/>
                <a:ea typeface="宋体" pitchFamily="2" charset="-122"/>
              </a:rPr>
              <a:t> </a:t>
            </a:r>
            <a:endParaRPr kumimoji="0" lang="en-US" altLang="zh-CN" sz="2800" b="0" i="0" u="none" strike="noStrike" kern="1200" cap="none" spc="0" normalizeH="0" baseline="0" noProof="0" dirty="0">
              <a:ln>
                <a:noFill/>
              </a:ln>
              <a:solidFill>
                <a:srgbClr val="000000"/>
              </a:solidFill>
              <a:effectLst/>
              <a:uLnTx/>
              <a:uFillTx/>
              <a:latin typeface="Arial"/>
              <a:ea typeface="宋体"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宋体" pitchFamily="2" charset="-122"/>
                <a:cs typeface="+mn-cs"/>
                <a:hlinkClick r:id="rId6"/>
              </a:rPr>
              <a:t>shashank.shekhar@Vanderbilt.edu</a:t>
            </a:r>
            <a:r>
              <a:rPr kumimoji="0" lang="en-US" altLang="zh-CN" sz="1800" b="0" i="0" u="none" strike="noStrike" kern="1200" cap="none" spc="0" normalizeH="0" baseline="0" noProof="0" dirty="0">
                <a:ln>
                  <a:noFill/>
                </a:ln>
                <a:solidFill>
                  <a:srgbClr val="000000"/>
                </a:solidFill>
                <a:effectLst/>
                <a:uLnTx/>
                <a:uFillTx/>
                <a:latin typeface="Arial"/>
                <a:ea typeface="宋体"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a:ea typeface="宋体" pitchFamily="2" charset="-122"/>
                <a:cs typeface="+mn-cs"/>
                <a:hlinkClick r:id="rId7"/>
              </a:rPr>
              <a:t>Yogesh.d.barve@Vanderbilt.edu</a:t>
            </a:r>
            <a:r>
              <a:rPr kumimoji="0" lang="en-US" altLang="zh-CN" sz="1800" b="0" i="0" u="none" strike="noStrike" kern="1200" cap="none" spc="0" normalizeH="0" baseline="0" noProof="0" dirty="0">
                <a:ln>
                  <a:noFill/>
                </a:ln>
                <a:solidFill>
                  <a:srgbClr val="000000"/>
                </a:solidFill>
                <a:effectLst/>
                <a:uLnTx/>
                <a:uFillTx/>
                <a:latin typeface="Arial"/>
                <a:ea typeface="宋体" pitchFamily="2" charset="-122"/>
                <a:cs typeface="+mn-cs"/>
              </a:rPr>
              <a:t>, </a:t>
            </a:r>
            <a:r>
              <a:rPr kumimoji="0" lang="en-US" altLang="zh-CN" sz="1800" b="0" i="0" u="none" strike="noStrike" kern="1200" cap="none" spc="0" normalizeH="0" baseline="0" noProof="0" dirty="0">
                <a:ln>
                  <a:noFill/>
                </a:ln>
                <a:solidFill>
                  <a:srgbClr val="000000"/>
                </a:solidFill>
                <a:effectLst/>
                <a:uLnTx/>
                <a:uFillTx/>
                <a:latin typeface="Arial"/>
                <a:ea typeface="宋体" pitchFamily="2" charset="-122"/>
                <a:cs typeface="+mn-cs"/>
                <a:hlinkClick r:id="rId8"/>
              </a:rPr>
              <a:t>a.gokhale@Vanderbilt.edu</a:t>
            </a:r>
            <a:endParaRPr kumimoji="0" lang="en-US" altLang="zh-CN" sz="1800" b="0" i="0" u="none" strike="noStrike" kern="1200" cap="none" spc="0" normalizeH="0" baseline="0" noProof="0" dirty="0">
              <a:ln>
                <a:noFill/>
              </a:ln>
              <a:solidFill>
                <a:srgbClr val="000000"/>
              </a:solidFill>
              <a:effectLst/>
              <a:uLnTx/>
              <a:uFillTx/>
              <a:latin typeface="Arial"/>
              <a:ea typeface="宋体"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宋体" pitchFamily="2" charset="-122"/>
                <a:cs typeface="+mn-cs"/>
              </a:rPr>
              <a:t>Institute for Software Integrated Systems,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宋体" pitchFamily="2" charset="-122"/>
                <a:cs typeface="+mn-cs"/>
              </a:rPr>
              <a:t>Dept. of Electrical Engineering and Computer Science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a:ea typeface="宋体" pitchFamily="2" charset="-122"/>
                <a:cs typeface="+mn-cs"/>
              </a:rPr>
              <a:t>Vanderbilt University, Nashville, TN, USA </a:t>
            </a:r>
          </a:p>
        </p:txBody>
      </p:sp>
    </p:spTree>
    <p:extLst>
      <p:ext uri="{BB962C8B-B14F-4D97-AF65-F5344CB8AC3E}">
        <p14:creationId xmlns:p14="http://schemas.microsoft.com/office/powerpoint/2010/main" val="2365032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Important Artifact Missed by CPI:</a:t>
            </a:r>
            <a:br>
              <a:rPr lang="en-US" dirty="0"/>
            </a:br>
            <a:r>
              <a:rPr lang="en-US" dirty="0"/>
              <a:t>Tail Latency</a:t>
            </a:r>
          </a:p>
        </p:txBody>
      </p:sp>
      <p:sp>
        <p:nvSpPr>
          <p:cNvPr id="8" name="TextBox 7">
            <a:extLst>
              <a:ext uri="{FF2B5EF4-FFF2-40B4-BE49-F238E27FC236}">
                <a16:creationId xmlns:a16="http://schemas.microsoft.com/office/drawing/2014/main" id="{CEF9968C-52A1-46B8-85BF-2AF747E866DE}"/>
              </a:ext>
            </a:extLst>
          </p:cNvPr>
          <p:cNvSpPr txBox="1"/>
          <p:nvPr/>
        </p:nvSpPr>
        <p:spPr>
          <a:xfrm>
            <a:off x="173036" y="6233761"/>
            <a:ext cx="8458200" cy="400110"/>
          </a:xfrm>
          <a:prstGeom prst="rect">
            <a:avLst/>
          </a:prstGeom>
          <a:noFill/>
        </p:spPr>
        <p:txBody>
          <a:bodyPr wrap="square" rtlCol="0">
            <a:spAutoFit/>
          </a:bodyPr>
          <a:lstStyle/>
          <a:p>
            <a:r>
              <a:rPr lang="en-US" sz="1000" dirty="0"/>
              <a:t>Fig Source: Lo, David, </a:t>
            </a:r>
            <a:r>
              <a:rPr lang="en-US" sz="1000" dirty="0" err="1"/>
              <a:t>Liqun</a:t>
            </a:r>
            <a:r>
              <a:rPr lang="en-US" sz="1000" dirty="0"/>
              <a:t> Cheng, Rama </a:t>
            </a:r>
            <a:r>
              <a:rPr lang="en-US" sz="1000" dirty="0" err="1"/>
              <a:t>Govindaraju</a:t>
            </a:r>
            <a:r>
              <a:rPr lang="en-US" sz="1000" dirty="0"/>
              <a:t>, Parthasarathy Ranganathan, and Christos </a:t>
            </a:r>
            <a:r>
              <a:rPr lang="en-US" sz="1000" dirty="0" err="1"/>
              <a:t>Kozyrakis</a:t>
            </a:r>
            <a:r>
              <a:rPr lang="en-US" sz="1000" dirty="0"/>
              <a:t>. "Heracles: improving resource efficiency at scale." In </a:t>
            </a:r>
            <a:r>
              <a:rPr lang="en-US" sz="1000" i="1" dirty="0"/>
              <a:t>ACM SIGARCH Computer Architecture News</a:t>
            </a:r>
            <a:r>
              <a:rPr lang="en-US" sz="1000" dirty="0"/>
              <a:t>, vol. 43, no. 3, pp. 450-462. ACM, 2015.</a:t>
            </a:r>
          </a:p>
        </p:txBody>
      </p:sp>
      <p:pic>
        <p:nvPicPr>
          <p:cNvPr id="9" name="Content Placeholder 3">
            <a:extLst>
              <a:ext uri="{FF2B5EF4-FFF2-40B4-BE49-F238E27FC236}">
                <a16:creationId xmlns:a16="http://schemas.microsoft.com/office/drawing/2014/main" id="{4A6BFA92-EA2A-481A-BA70-FD96AC9FF4D0}"/>
              </a:ext>
            </a:extLst>
          </p:cNvPr>
          <p:cNvPicPr>
            <a:picLocks noChangeAspect="1"/>
          </p:cNvPicPr>
          <p:nvPr/>
        </p:nvPicPr>
        <p:blipFill>
          <a:blip r:embed="rId3"/>
          <a:stretch>
            <a:fillRect/>
          </a:stretch>
        </p:blipFill>
        <p:spPr>
          <a:xfrm>
            <a:off x="1524000" y="1361893"/>
            <a:ext cx="6781800" cy="4886507"/>
          </a:xfrm>
          <a:prstGeom prst="rect">
            <a:avLst/>
          </a:prstGeom>
        </p:spPr>
      </p:pic>
    </p:spTree>
    <p:extLst>
      <p:ext uri="{BB962C8B-B14F-4D97-AF65-F5344CB8AC3E}">
        <p14:creationId xmlns:p14="http://schemas.microsoft.com/office/powerpoint/2010/main" val="3283426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Evaluating the Performance Estimation Model</a:t>
            </a:r>
          </a:p>
        </p:txBody>
      </p:sp>
      <p:pic>
        <p:nvPicPr>
          <p:cNvPr id="3" name="Picture 2"/>
          <p:cNvPicPr>
            <a:picLocks noChangeAspect="1"/>
          </p:cNvPicPr>
          <p:nvPr/>
        </p:nvPicPr>
        <p:blipFill>
          <a:blip r:embed="rId2"/>
          <a:stretch>
            <a:fillRect/>
          </a:stretch>
        </p:blipFill>
        <p:spPr>
          <a:xfrm>
            <a:off x="1828800" y="1600200"/>
            <a:ext cx="4962525" cy="3381375"/>
          </a:xfrm>
          <a:prstGeom prst="rect">
            <a:avLst/>
          </a:prstGeom>
        </p:spPr>
      </p:pic>
      <p:pic>
        <p:nvPicPr>
          <p:cNvPr id="4" name="Picture 3"/>
          <p:cNvPicPr>
            <a:picLocks noChangeAspect="1"/>
          </p:cNvPicPr>
          <p:nvPr/>
        </p:nvPicPr>
        <p:blipFill>
          <a:blip r:embed="rId3"/>
          <a:stretch>
            <a:fillRect/>
          </a:stretch>
        </p:blipFill>
        <p:spPr>
          <a:xfrm>
            <a:off x="2524124" y="5362575"/>
            <a:ext cx="3571875" cy="314325"/>
          </a:xfrm>
          <a:prstGeom prst="rect">
            <a:avLst/>
          </a:prstGeom>
        </p:spPr>
      </p:pic>
    </p:spTree>
    <p:extLst>
      <p:ext uri="{BB962C8B-B14F-4D97-AF65-F5344CB8AC3E}">
        <p14:creationId xmlns:p14="http://schemas.microsoft.com/office/powerpoint/2010/main" val="24508253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Evaluating the Server Selection Algorithm:</a:t>
            </a:r>
            <a:br>
              <a:rPr lang="en-US" dirty="0"/>
            </a:br>
            <a:r>
              <a:rPr lang="en-US" dirty="0"/>
              <a:t>INDICES vs Least loaded</a:t>
            </a:r>
          </a:p>
        </p:txBody>
      </p:sp>
      <p:pic>
        <p:nvPicPr>
          <p:cNvPr id="4" name="Picture 3"/>
          <p:cNvPicPr>
            <a:picLocks noChangeAspect="1"/>
          </p:cNvPicPr>
          <p:nvPr/>
        </p:nvPicPr>
        <p:blipFill>
          <a:blip r:embed="rId2"/>
          <a:stretch>
            <a:fillRect/>
          </a:stretch>
        </p:blipFill>
        <p:spPr>
          <a:xfrm>
            <a:off x="914400" y="1809749"/>
            <a:ext cx="6581775" cy="3644631"/>
          </a:xfrm>
          <a:prstGeom prst="rect">
            <a:avLst/>
          </a:prstGeom>
        </p:spPr>
      </p:pic>
      <p:pic>
        <p:nvPicPr>
          <p:cNvPr id="5" name="Picture 4"/>
          <p:cNvPicPr>
            <a:picLocks noChangeAspect="1"/>
          </p:cNvPicPr>
          <p:nvPr/>
        </p:nvPicPr>
        <p:blipFill>
          <a:blip r:embed="rId3"/>
          <a:stretch>
            <a:fillRect/>
          </a:stretch>
        </p:blipFill>
        <p:spPr>
          <a:xfrm>
            <a:off x="3352800" y="5454380"/>
            <a:ext cx="2085975" cy="438150"/>
          </a:xfrm>
          <a:prstGeom prst="rect">
            <a:avLst/>
          </a:prstGeom>
        </p:spPr>
      </p:pic>
    </p:spTree>
    <p:extLst>
      <p:ext uri="{BB962C8B-B14F-4D97-AF65-F5344CB8AC3E}">
        <p14:creationId xmlns:p14="http://schemas.microsoft.com/office/powerpoint/2010/main" val="3087045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Evaluating the Server Selection Algorithm:</a:t>
            </a:r>
            <a:br>
              <a:rPr lang="en-US" dirty="0"/>
            </a:br>
            <a:r>
              <a:rPr lang="en-US" dirty="0"/>
              <a:t>INDICES vs Minimum Hop</a:t>
            </a:r>
          </a:p>
        </p:txBody>
      </p:sp>
      <p:pic>
        <p:nvPicPr>
          <p:cNvPr id="5" name="Picture 4"/>
          <p:cNvPicPr>
            <a:picLocks noChangeAspect="1"/>
          </p:cNvPicPr>
          <p:nvPr/>
        </p:nvPicPr>
        <p:blipFill>
          <a:blip r:embed="rId2"/>
          <a:stretch>
            <a:fillRect/>
          </a:stretch>
        </p:blipFill>
        <p:spPr>
          <a:xfrm>
            <a:off x="914400" y="1781174"/>
            <a:ext cx="6534150" cy="3743073"/>
          </a:xfrm>
          <a:prstGeom prst="rect">
            <a:avLst/>
          </a:prstGeom>
        </p:spPr>
      </p:pic>
      <p:pic>
        <p:nvPicPr>
          <p:cNvPr id="6" name="Picture 5"/>
          <p:cNvPicPr>
            <a:picLocks noChangeAspect="1"/>
          </p:cNvPicPr>
          <p:nvPr/>
        </p:nvPicPr>
        <p:blipFill>
          <a:blip r:embed="rId3"/>
          <a:stretch>
            <a:fillRect/>
          </a:stretch>
        </p:blipFill>
        <p:spPr>
          <a:xfrm>
            <a:off x="3095625" y="5711650"/>
            <a:ext cx="2171700" cy="371475"/>
          </a:xfrm>
          <a:prstGeom prst="rect">
            <a:avLst/>
          </a:prstGeom>
        </p:spPr>
      </p:pic>
    </p:spTree>
    <p:extLst>
      <p:ext uri="{BB962C8B-B14F-4D97-AF65-F5344CB8AC3E}">
        <p14:creationId xmlns:p14="http://schemas.microsoft.com/office/powerpoint/2010/main" val="396506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Evaluating Usage of Overlay Files</a:t>
            </a:r>
          </a:p>
        </p:txBody>
      </p:sp>
      <p:pic>
        <p:nvPicPr>
          <p:cNvPr id="5" name="Picture 4"/>
          <p:cNvPicPr>
            <a:picLocks noChangeAspect="1"/>
          </p:cNvPicPr>
          <p:nvPr/>
        </p:nvPicPr>
        <p:blipFill>
          <a:blip r:embed="rId3"/>
          <a:stretch>
            <a:fillRect/>
          </a:stretch>
        </p:blipFill>
        <p:spPr>
          <a:xfrm>
            <a:off x="128588" y="2438400"/>
            <a:ext cx="8863012" cy="2581534"/>
          </a:xfrm>
          <a:prstGeom prst="rect">
            <a:avLst/>
          </a:prstGeom>
        </p:spPr>
      </p:pic>
      <p:pic>
        <p:nvPicPr>
          <p:cNvPr id="6" name="Picture 5"/>
          <p:cNvPicPr>
            <a:picLocks noChangeAspect="1"/>
          </p:cNvPicPr>
          <p:nvPr/>
        </p:nvPicPr>
        <p:blipFill>
          <a:blip r:embed="rId4"/>
          <a:stretch>
            <a:fillRect/>
          </a:stretch>
        </p:blipFill>
        <p:spPr>
          <a:xfrm>
            <a:off x="1733550" y="5562600"/>
            <a:ext cx="5676900" cy="342900"/>
          </a:xfrm>
          <a:prstGeom prst="rect">
            <a:avLst/>
          </a:prstGeom>
        </p:spPr>
      </p:pic>
    </p:spTree>
    <p:extLst>
      <p:ext uri="{BB962C8B-B14F-4D97-AF65-F5344CB8AC3E}">
        <p14:creationId xmlns:p14="http://schemas.microsoft.com/office/powerpoint/2010/main" val="17531423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Lessons Learned</a:t>
            </a:r>
          </a:p>
        </p:txBody>
      </p:sp>
      <p:sp>
        <p:nvSpPr>
          <p:cNvPr id="4" name="Rectangle 3"/>
          <p:cNvSpPr/>
          <p:nvPr/>
        </p:nvSpPr>
        <p:spPr>
          <a:xfrm>
            <a:off x="152400" y="1414790"/>
            <a:ext cx="8686800" cy="4708981"/>
          </a:xfrm>
          <a:prstGeom prst="rect">
            <a:avLst/>
          </a:prstGeom>
        </p:spPr>
        <p:txBody>
          <a:bodyPr wrap="square">
            <a:spAutoFit/>
          </a:bodyPr>
          <a:lstStyle/>
          <a:p>
            <a:pPr marL="285750" indent="-285750">
              <a:buFont typeface="Arial" panose="020B0604020202020204" pitchFamily="34" charset="0"/>
              <a:buChar char="•"/>
            </a:pPr>
            <a:r>
              <a:rPr lang="en-US" sz="2000" dirty="0"/>
              <a:t>This work presented an approach for dynamic cloud resource management that exploits the available edge/fog resources in the form of micro data centers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algorithm ensures that existing edge-deployed services are not unduly impacted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Deployment costs for the cloud provider are minimized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objectives are met using an online optimization problem</a:t>
            </a:r>
          </a:p>
          <a:p>
            <a:pPr marL="742950" lvl="1" indent="-285750">
              <a:buFont typeface="Arial" panose="020B0604020202020204" pitchFamily="34" charset="0"/>
              <a:buChar char="•"/>
            </a:pPr>
            <a:r>
              <a:rPr lang="en-US" sz="2000" dirty="0"/>
              <a:t>Solved using a two-level cooperative and online setup</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Our experimental results support our claims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Going forward, we need to address workload variability and mobility related challenges</a:t>
            </a:r>
          </a:p>
        </p:txBody>
      </p:sp>
    </p:spTree>
    <p:extLst>
      <p:ext uri="{BB962C8B-B14F-4D97-AF65-F5344CB8AC3E}">
        <p14:creationId xmlns:p14="http://schemas.microsoft.com/office/powerpoint/2010/main" val="411076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elasticity</a:t>
            </a:r>
          </a:p>
        </p:txBody>
      </p:sp>
      <p:sp>
        <p:nvSpPr>
          <p:cNvPr id="3" name="Text Placeholder 2"/>
          <p:cNvSpPr>
            <a:spLocks noGrp="1"/>
          </p:cNvSpPr>
          <p:nvPr>
            <p:ph type="body" idx="1"/>
          </p:nvPr>
        </p:nvSpPr>
        <p:spPr/>
        <p:txBody>
          <a:bodyPr/>
          <a:lstStyle/>
          <a:p>
            <a:r>
              <a:rPr lang="en-US" dirty="0"/>
              <a:t>CASE STUDY</a:t>
            </a:r>
          </a:p>
        </p:txBody>
      </p:sp>
      <p:sp>
        <p:nvSpPr>
          <p:cNvPr id="4" name="TextBox 3"/>
          <p:cNvSpPr txBox="1"/>
          <p:nvPr/>
        </p:nvSpPr>
        <p:spPr>
          <a:xfrm>
            <a:off x="371475" y="6412468"/>
            <a:ext cx="8458200" cy="369332"/>
          </a:xfrm>
          <a:prstGeom prst="rect">
            <a:avLst/>
          </a:prstGeom>
          <a:noFill/>
        </p:spPr>
        <p:txBody>
          <a:bodyPr wrap="square" rtlCol="0">
            <a:spAutoFit/>
          </a:bodyPr>
          <a:lstStyle/>
          <a:p>
            <a:r>
              <a:rPr lang="en-US" sz="900" dirty="0"/>
              <a:t>Submitted: Shashank Shekhar, Hamzah Abdel-Aziz, Anirban Bhattacharjee, Aniruddha Gokhale and Xenofon Koutsoukos. "Performance-Aware Vertical Elasticity for</a:t>
            </a:r>
          </a:p>
          <a:p>
            <a:r>
              <a:rPr lang="en-US" sz="900" dirty="0"/>
              <a:t>Latency-Sensitive Applications." Submitted to </a:t>
            </a:r>
            <a:r>
              <a:rPr lang="en-US" sz="900" i="1" dirty="0"/>
              <a:t>18th IEEE/ACM International Symposium on Cluster, Cloud and Grid Computing</a:t>
            </a:r>
            <a:r>
              <a:rPr lang="en-US" sz="900" dirty="0"/>
              <a:t>, 2018</a:t>
            </a:r>
          </a:p>
        </p:txBody>
      </p:sp>
    </p:spTree>
    <p:extLst>
      <p:ext uri="{BB962C8B-B14F-4D97-AF65-F5344CB8AC3E}">
        <p14:creationId xmlns:p14="http://schemas.microsoft.com/office/powerpoint/2010/main" val="20580073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2C7C-9C59-4C4C-888C-02C85E400DE2}"/>
              </a:ext>
            </a:extLst>
          </p:cNvPr>
          <p:cNvSpPr>
            <a:spLocks noGrp="1"/>
          </p:cNvSpPr>
          <p:nvPr>
            <p:ph type="title"/>
          </p:nvPr>
        </p:nvSpPr>
        <p:spPr/>
        <p:txBody>
          <a:bodyPr>
            <a:normAutofit fontScale="90000"/>
          </a:bodyPr>
          <a:lstStyle/>
          <a:p>
            <a:r>
              <a:rPr lang="en-US" dirty="0"/>
              <a:t>Performance-Aware Vertical Elasticity for</a:t>
            </a:r>
            <a:br>
              <a:rPr lang="en-US" dirty="0"/>
            </a:br>
            <a:r>
              <a:rPr lang="en-US" dirty="0"/>
              <a:t>Latency-Sensitive Applications</a:t>
            </a:r>
          </a:p>
        </p:txBody>
      </p:sp>
      <p:sp>
        <p:nvSpPr>
          <p:cNvPr id="3" name="Rectangle 2">
            <a:extLst>
              <a:ext uri="{FF2B5EF4-FFF2-40B4-BE49-F238E27FC236}">
                <a16:creationId xmlns:a16="http://schemas.microsoft.com/office/drawing/2014/main" id="{2D2A6289-3279-4A9C-883F-AF43FB9F19A8}"/>
              </a:ext>
            </a:extLst>
          </p:cNvPr>
          <p:cNvSpPr/>
          <p:nvPr/>
        </p:nvSpPr>
        <p:spPr>
          <a:xfrm>
            <a:off x="152400" y="1414790"/>
            <a:ext cx="8686800" cy="4708981"/>
          </a:xfrm>
          <a:prstGeom prst="rect">
            <a:avLst/>
          </a:prstGeom>
        </p:spPr>
        <p:txBody>
          <a:bodyPr wrap="square">
            <a:spAutoFit/>
          </a:bodyPr>
          <a:lstStyle/>
          <a:p>
            <a:pPr marL="285750" indent="-285750">
              <a:buFont typeface="Arial" panose="020B0604020202020204" pitchFamily="34" charset="0"/>
              <a:buChar char="•"/>
            </a:pPr>
            <a:r>
              <a:rPr lang="en-US" sz="2000" dirty="0"/>
              <a:t>Vertical elasticity for dynamic scaling of applications</a:t>
            </a:r>
          </a:p>
          <a:p>
            <a:pPr marL="742950" lvl="1" indent="-285750">
              <a:buFont typeface="Arial" panose="020B0604020202020204" pitchFamily="34" charset="0"/>
              <a:buChar char="•"/>
            </a:pPr>
            <a:r>
              <a:rPr lang="en-US" sz="2000" dirty="0"/>
              <a:t>Hardware advancements</a:t>
            </a:r>
          </a:p>
          <a:p>
            <a:pPr marL="742950" lvl="1" indent="-285750">
              <a:buFont typeface="Arial" panose="020B0604020202020204" pitchFamily="34" charset="0"/>
              <a:buChar char="•"/>
            </a:pPr>
            <a:r>
              <a:rPr lang="en-US" sz="2000" dirty="0"/>
              <a:t>Rack-scale computing</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Ability to dynamically resize applications residing in containers or virtual machines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Fine-grained assignment of resources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Applications demonstrate dynamic workload profiles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Performance interference  between the co-located applications significantly affects </a:t>
            </a:r>
            <a:r>
              <a:rPr lang="en-US" sz="2000" dirty="0" err="1"/>
              <a:t>QoS</a:t>
            </a:r>
            <a:r>
              <a:rPr lang="en-US" sz="2000" dirty="0"/>
              <a:t> properties of applications</a:t>
            </a:r>
          </a:p>
          <a:p>
            <a:pPr marL="742950" lvl="1" indent="-285750">
              <a:buFont typeface="Arial" panose="020B0604020202020204" pitchFamily="34" charset="0"/>
              <a:buChar char="•"/>
            </a:pPr>
            <a:r>
              <a:rPr lang="en-US" sz="2000" dirty="0"/>
              <a:t>Leads to violation of their service level objectives (SLOs)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4142910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C65A-2600-49E0-83E4-E0CB2C602954}"/>
              </a:ext>
            </a:extLst>
          </p:cNvPr>
          <p:cNvSpPr>
            <a:spLocks noGrp="1"/>
          </p:cNvSpPr>
          <p:nvPr>
            <p:ph type="title"/>
          </p:nvPr>
        </p:nvSpPr>
        <p:spPr/>
        <p:txBody>
          <a:bodyPr>
            <a:normAutofit fontScale="90000"/>
          </a:bodyPr>
          <a:lstStyle/>
          <a:p>
            <a:r>
              <a:rPr lang="en-US" dirty="0"/>
              <a:t>Performance-Aware Vertical Elasticity for</a:t>
            </a:r>
            <a:br>
              <a:rPr lang="en-US" dirty="0"/>
            </a:br>
            <a:r>
              <a:rPr lang="en-US" dirty="0"/>
              <a:t>Latency-Sensitive Applications</a:t>
            </a:r>
          </a:p>
        </p:txBody>
      </p:sp>
      <p:sp>
        <p:nvSpPr>
          <p:cNvPr id="3" name="Rectangle 2">
            <a:extLst>
              <a:ext uri="{FF2B5EF4-FFF2-40B4-BE49-F238E27FC236}">
                <a16:creationId xmlns:a16="http://schemas.microsoft.com/office/drawing/2014/main" id="{2B96F89C-8FC6-4AB8-9539-BA23C135C40C}"/>
              </a:ext>
            </a:extLst>
          </p:cNvPr>
          <p:cNvSpPr/>
          <p:nvPr/>
        </p:nvSpPr>
        <p:spPr>
          <a:xfrm>
            <a:off x="152400" y="1414790"/>
            <a:ext cx="8686800" cy="5324535"/>
          </a:xfrm>
          <a:prstGeom prst="rect">
            <a:avLst/>
          </a:prstGeom>
        </p:spPr>
        <p:txBody>
          <a:bodyPr wrap="square">
            <a:spAutoFit/>
          </a:bodyPr>
          <a:lstStyle/>
          <a:p>
            <a:pPr marL="285750" indent="-285750">
              <a:buFont typeface="Arial" panose="020B0604020202020204" pitchFamily="34" charset="0"/>
              <a:buChar char="•"/>
            </a:pPr>
            <a:r>
              <a:rPr lang="en-US" sz="2000" dirty="0"/>
              <a:t>Latency sensitive applications assigned dedicated cores</a:t>
            </a:r>
          </a:p>
          <a:p>
            <a:pPr marL="742950" lvl="1" indent="-285750">
              <a:buFont typeface="Arial" panose="020B0604020202020204" pitchFamily="34" charset="0"/>
              <a:buChar char="•"/>
            </a:pPr>
            <a:r>
              <a:rPr lang="en-US" sz="2000" dirty="0"/>
              <a:t>CPU core pinning </a:t>
            </a:r>
          </a:p>
          <a:p>
            <a:pPr marL="742950" lvl="1" indent="-285750">
              <a:buFont typeface="Arial" panose="020B0604020202020204" pitchFamily="34" charset="0"/>
              <a:buChar char="•"/>
            </a:pPr>
            <a:r>
              <a:rPr lang="en-US" sz="2000" dirty="0"/>
              <a:t>Increases cache utilization and reducing processor switches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Performance interference still manifests</a:t>
            </a:r>
          </a:p>
          <a:p>
            <a:pPr marL="742950" lvl="1" indent="-285750">
              <a:buFont typeface="Arial" panose="020B0604020202020204" pitchFamily="34" charset="0"/>
              <a:buChar char="•"/>
            </a:pPr>
            <a:r>
              <a:rPr lang="en-US" sz="2000" dirty="0"/>
              <a:t>particularly severe in the case of tail latency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Reactive approaches need very high rate of performance metric collection to react quickly to workload variations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Relies on checkpointing and migration</a:t>
            </a:r>
          </a:p>
          <a:p>
            <a:pPr marL="742950" lvl="1" indent="-285750">
              <a:buFont typeface="Arial" panose="020B0604020202020204" pitchFamily="34" charset="0"/>
              <a:buChar char="•"/>
            </a:pPr>
            <a:r>
              <a:rPr lang="en-US" sz="2000" dirty="0"/>
              <a:t>takes long durations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Solution</a:t>
            </a:r>
            <a:r>
              <a:rPr lang="en-US" sz="2000" dirty="0"/>
              <a:t>: Proactively forecast the workload to perform vertical scaling while accounting for interference imposed by co-located workloads</a:t>
            </a:r>
          </a:p>
          <a:p>
            <a:pPr marL="742950" lvl="1" indent="-285750">
              <a:buFont typeface="Arial" panose="020B0604020202020204" pitchFamily="34" charset="0"/>
              <a:buChar char="•"/>
            </a:pPr>
            <a:r>
              <a:rPr lang="en-US" sz="2000" dirty="0"/>
              <a:t>Assign additional resources proactively</a:t>
            </a:r>
          </a:p>
          <a:p>
            <a:pPr marL="742950" lvl="1" indent="-285750">
              <a:buFont typeface="Arial" panose="020B0604020202020204" pitchFamily="34" charset="0"/>
              <a:buChar char="•"/>
            </a:pPr>
            <a:r>
              <a:rPr lang="en-US" sz="2000" dirty="0"/>
              <a:t>Extra cores also alleviate performance interference</a:t>
            </a:r>
          </a:p>
        </p:txBody>
      </p:sp>
    </p:spTree>
    <p:extLst>
      <p:ext uri="{BB962C8B-B14F-4D97-AF65-F5344CB8AC3E}">
        <p14:creationId xmlns:p14="http://schemas.microsoft.com/office/powerpoint/2010/main" val="4513290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2D02-6BB0-42F0-B1B7-B4ACBDA0F5BC}"/>
              </a:ext>
            </a:extLst>
          </p:cNvPr>
          <p:cNvSpPr>
            <a:spLocks noGrp="1"/>
          </p:cNvSpPr>
          <p:nvPr>
            <p:ph type="title"/>
          </p:nvPr>
        </p:nvSpPr>
        <p:spPr/>
        <p:txBody>
          <a:bodyPr>
            <a:normAutofit fontScale="90000"/>
          </a:bodyPr>
          <a:lstStyle/>
          <a:p>
            <a:br>
              <a:rPr lang="en-US" dirty="0"/>
            </a:br>
            <a:r>
              <a:rPr lang="en-US" dirty="0"/>
              <a:t>Solution - Learning</a:t>
            </a:r>
          </a:p>
        </p:txBody>
      </p:sp>
      <p:pic>
        <p:nvPicPr>
          <p:cNvPr id="4" name="Picture 3">
            <a:extLst>
              <a:ext uri="{FF2B5EF4-FFF2-40B4-BE49-F238E27FC236}">
                <a16:creationId xmlns:a16="http://schemas.microsoft.com/office/drawing/2014/main" id="{49BFDC12-0D6D-4C0A-B761-60188E438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906" y="1828800"/>
            <a:ext cx="6120188" cy="4007911"/>
          </a:xfrm>
          <a:prstGeom prst="rect">
            <a:avLst/>
          </a:prstGeom>
        </p:spPr>
      </p:pic>
    </p:spTree>
    <p:extLst>
      <p:ext uri="{BB962C8B-B14F-4D97-AF65-F5344CB8AC3E}">
        <p14:creationId xmlns:p14="http://schemas.microsoft.com/office/powerpoint/2010/main" val="2394060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2D02-6BB0-42F0-B1B7-B4ACBDA0F5BC}"/>
              </a:ext>
            </a:extLst>
          </p:cNvPr>
          <p:cNvSpPr>
            <a:spLocks noGrp="1"/>
          </p:cNvSpPr>
          <p:nvPr>
            <p:ph type="title"/>
          </p:nvPr>
        </p:nvSpPr>
        <p:spPr/>
        <p:txBody>
          <a:bodyPr>
            <a:normAutofit fontScale="90000"/>
          </a:bodyPr>
          <a:lstStyle/>
          <a:p>
            <a:br>
              <a:rPr lang="en-US" dirty="0"/>
            </a:br>
            <a:r>
              <a:rPr lang="en-US" dirty="0"/>
              <a:t>Solution Prediction</a:t>
            </a:r>
          </a:p>
        </p:txBody>
      </p:sp>
      <p:pic>
        <p:nvPicPr>
          <p:cNvPr id="5" name="Picture 4">
            <a:extLst>
              <a:ext uri="{FF2B5EF4-FFF2-40B4-BE49-F238E27FC236}">
                <a16:creationId xmlns:a16="http://schemas.microsoft.com/office/drawing/2014/main" id="{6CA09F9D-0DCF-4FAE-AE1B-B7FCB8587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28" y="1905000"/>
            <a:ext cx="4610743" cy="4182059"/>
          </a:xfrm>
          <a:prstGeom prst="rect">
            <a:avLst/>
          </a:prstGeom>
        </p:spPr>
      </p:pic>
    </p:spTree>
    <p:extLst>
      <p:ext uri="{BB962C8B-B14F-4D97-AF65-F5344CB8AC3E}">
        <p14:creationId xmlns:p14="http://schemas.microsoft.com/office/powerpoint/2010/main" val="2326245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CPI as a Performance Measure:</a:t>
            </a:r>
            <a:br>
              <a:rPr lang="en-US" dirty="0"/>
            </a:br>
            <a:r>
              <a:rPr lang="en-US" dirty="0"/>
              <a:t>Summary</a:t>
            </a:r>
          </a:p>
        </p:txBody>
      </p:sp>
      <p:sp>
        <p:nvSpPr>
          <p:cNvPr id="9" name="Rectangle 8">
            <a:extLst>
              <a:ext uri="{FF2B5EF4-FFF2-40B4-BE49-F238E27FC236}">
                <a16:creationId xmlns:a16="http://schemas.microsoft.com/office/drawing/2014/main" id="{C27B3ECD-B22B-4F80-9823-BC698988744D}"/>
              </a:ext>
            </a:extLst>
          </p:cNvPr>
          <p:cNvSpPr/>
          <p:nvPr/>
        </p:nvSpPr>
        <p:spPr>
          <a:xfrm>
            <a:off x="190500" y="1905000"/>
            <a:ext cx="8953500" cy="1938992"/>
          </a:xfrm>
          <a:prstGeom prst="rect">
            <a:avLst/>
          </a:prstGeom>
        </p:spPr>
        <p:txBody>
          <a:bodyPr wrap="square">
            <a:spAutoFit/>
          </a:bodyPr>
          <a:lstStyle/>
          <a:p>
            <a:pPr marL="342900" indent="-342900">
              <a:buFont typeface="Arial" panose="020B0604020202020204" pitchFamily="34" charset="0"/>
              <a:buChar char="•"/>
            </a:pPr>
            <a:r>
              <a:rPr lang="en-US" sz="2400" dirty="0"/>
              <a:t>CPI is a measure of throughput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CPI does not correlate well with tail latency</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CPI does not measure network nor disk interference effects.</a:t>
            </a:r>
          </a:p>
        </p:txBody>
      </p:sp>
    </p:spTree>
    <p:extLst>
      <p:ext uri="{BB962C8B-B14F-4D97-AF65-F5344CB8AC3E}">
        <p14:creationId xmlns:p14="http://schemas.microsoft.com/office/powerpoint/2010/main" val="109965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4BDE-8BA1-4ED6-B1D5-B18F45EA1271}"/>
              </a:ext>
            </a:extLst>
          </p:cNvPr>
          <p:cNvSpPr>
            <a:spLocks noGrp="1"/>
          </p:cNvSpPr>
          <p:nvPr>
            <p:ph type="title"/>
          </p:nvPr>
        </p:nvSpPr>
        <p:spPr/>
        <p:txBody>
          <a:bodyPr>
            <a:normAutofit fontScale="90000"/>
          </a:bodyPr>
          <a:lstStyle/>
          <a:p>
            <a:br>
              <a:rPr lang="en-US" dirty="0"/>
            </a:br>
            <a:r>
              <a:rPr lang="en-US" dirty="0"/>
              <a:t>Architecture</a:t>
            </a:r>
          </a:p>
        </p:txBody>
      </p:sp>
      <p:pic>
        <p:nvPicPr>
          <p:cNvPr id="4" name="Picture 3">
            <a:extLst>
              <a:ext uri="{FF2B5EF4-FFF2-40B4-BE49-F238E27FC236}">
                <a16:creationId xmlns:a16="http://schemas.microsoft.com/office/drawing/2014/main" id="{E71CB452-168C-47F6-A73A-4D22CDA77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752600"/>
            <a:ext cx="8153400" cy="4252282"/>
          </a:xfrm>
          <a:prstGeom prst="rect">
            <a:avLst/>
          </a:prstGeom>
        </p:spPr>
      </p:pic>
    </p:spTree>
    <p:extLst>
      <p:ext uri="{BB962C8B-B14F-4D97-AF65-F5344CB8AC3E}">
        <p14:creationId xmlns:p14="http://schemas.microsoft.com/office/powerpoint/2010/main" val="26242846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FF41-9607-424C-BDDA-4A7935A689B4}"/>
              </a:ext>
            </a:extLst>
          </p:cNvPr>
          <p:cNvSpPr>
            <a:spLocks noGrp="1"/>
          </p:cNvSpPr>
          <p:nvPr>
            <p:ph type="title"/>
          </p:nvPr>
        </p:nvSpPr>
        <p:spPr/>
        <p:txBody>
          <a:bodyPr>
            <a:normAutofit fontScale="90000"/>
          </a:bodyPr>
          <a:lstStyle/>
          <a:p>
            <a:br>
              <a:rPr lang="en-US" dirty="0"/>
            </a:br>
            <a:r>
              <a:rPr lang="en-US" dirty="0"/>
              <a:t>Validation</a:t>
            </a:r>
          </a:p>
        </p:txBody>
      </p:sp>
      <p:pic>
        <p:nvPicPr>
          <p:cNvPr id="3" name="Picture 2">
            <a:extLst>
              <a:ext uri="{FF2B5EF4-FFF2-40B4-BE49-F238E27FC236}">
                <a16:creationId xmlns:a16="http://schemas.microsoft.com/office/drawing/2014/main" id="{F513D28B-3BEA-4DDC-8E6A-90B9A46B7DC7}"/>
              </a:ext>
            </a:extLst>
          </p:cNvPr>
          <p:cNvPicPr>
            <a:picLocks noChangeAspect="1"/>
          </p:cNvPicPr>
          <p:nvPr/>
        </p:nvPicPr>
        <p:blipFill>
          <a:blip r:embed="rId2"/>
          <a:stretch>
            <a:fillRect/>
          </a:stretch>
        </p:blipFill>
        <p:spPr>
          <a:xfrm>
            <a:off x="1143000" y="1447800"/>
            <a:ext cx="7092970" cy="4673546"/>
          </a:xfrm>
          <a:prstGeom prst="rect">
            <a:avLst/>
          </a:prstGeom>
        </p:spPr>
      </p:pic>
    </p:spTree>
    <p:extLst>
      <p:ext uri="{BB962C8B-B14F-4D97-AF65-F5344CB8AC3E}">
        <p14:creationId xmlns:p14="http://schemas.microsoft.com/office/powerpoint/2010/main" val="31668562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2AB7-77FD-4FE9-A19A-C7D1811069CF}"/>
              </a:ext>
            </a:extLst>
          </p:cNvPr>
          <p:cNvSpPr>
            <a:spLocks noGrp="1"/>
          </p:cNvSpPr>
          <p:nvPr>
            <p:ph type="title"/>
          </p:nvPr>
        </p:nvSpPr>
        <p:spPr/>
        <p:txBody>
          <a:bodyPr>
            <a:normAutofit fontScale="90000"/>
          </a:bodyPr>
          <a:lstStyle/>
          <a:p>
            <a:br>
              <a:rPr lang="en-US" dirty="0"/>
            </a:br>
            <a:r>
              <a:rPr lang="en-US" dirty="0"/>
              <a:t>Lessons Learned</a:t>
            </a:r>
          </a:p>
        </p:txBody>
      </p:sp>
      <p:sp>
        <p:nvSpPr>
          <p:cNvPr id="3" name="Rectangle 2">
            <a:extLst>
              <a:ext uri="{FF2B5EF4-FFF2-40B4-BE49-F238E27FC236}">
                <a16:creationId xmlns:a16="http://schemas.microsoft.com/office/drawing/2014/main" id="{E842B404-43D9-47A9-9961-9A86A82C4647}"/>
              </a:ext>
            </a:extLst>
          </p:cNvPr>
          <p:cNvSpPr/>
          <p:nvPr/>
        </p:nvSpPr>
        <p:spPr>
          <a:xfrm>
            <a:off x="228600" y="1524000"/>
            <a:ext cx="8686800" cy="4401205"/>
          </a:xfrm>
          <a:prstGeom prst="rect">
            <a:avLst/>
          </a:prstGeom>
        </p:spPr>
        <p:txBody>
          <a:bodyPr wrap="square">
            <a:spAutoFit/>
          </a:bodyPr>
          <a:lstStyle/>
          <a:p>
            <a:pPr marL="285750" indent="-285750">
              <a:buFont typeface="Arial" panose="020B0604020202020204" pitchFamily="34" charset="0"/>
              <a:buChar char="•"/>
            </a:pPr>
            <a:r>
              <a:rPr lang="en-US" sz="2000" dirty="0"/>
              <a:t>Current work lacks finer-grained resource control</a:t>
            </a:r>
          </a:p>
          <a:p>
            <a:pPr marL="742950" lvl="1" indent="-285750">
              <a:buFont typeface="Arial" panose="020B0604020202020204" pitchFamily="34" charset="0"/>
              <a:buChar char="•"/>
            </a:pPr>
            <a:r>
              <a:rPr lang="en-US" sz="2000" dirty="0"/>
              <a:t>Managing CPU shares </a:t>
            </a:r>
          </a:p>
          <a:p>
            <a:pPr marL="742950" lvl="1" indent="-285750">
              <a:buFont typeface="Arial" panose="020B0604020202020204" pitchFamily="34" charset="0"/>
              <a:buChar char="•"/>
            </a:pPr>
            <a:r>
              <a:rPr lang="en-US" sz="2000" dirty="0"/>
              <a:t>Memory, last-level cache and network allocation</a:t>
            </a:r>
          </a:p>
          <a:p>
            <a:pPr marL="742950" lvl="1" indent="-285750">
              <a:buFont typeface="Arial" panose="020B0604020202020204" pitchFamily="34" charset="0"/>
              <a:buChar char="•"/>
            </a:pPr>
            <a:r>
              <a:rPr lang="en-US" sz="2000" dirty="0"/>
              <a:t>We are exploring the use of modern hardware advances</a:t>
            </a:r>
          </a:p>
          <a:p>
            <a:pPr marL="1200150" lvl="2" indent="-285750">
              <a:buFont typeface="Arial" panose="020B0604020202020204" pitchFamily="34" charset="0"/>
              <a:buChar char="•"/>
            </a:pPr>
            <a:r>
              <a:rPr lang="en-US" sz="2000" dirty="0"/>
              <a:t>Intel’s cache allocation technology (CAT)</a:t>
            </a:r>
          </a:p>
          <a:p>
            <a:pPr marL="1200150" lvl="2" indent="-285750">
              <a:buFont typeface="Arial" panose="020B0604020202020204" pitchFamily="34" charset="0"/>
              <a:buChar char="•"/>
            </a:pPr>
            <a:r>
              <a:rPr lang="en-US" sz="2000" dirty="0"/>
              <a:t>Software-defined networking approaches to control network resource allocations</a:t>
            </a:r>
          </a:p>
          <a:p>
            <a:pPr marL="1200150" lvl="2"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Consider combining vertical scaling with horizontal scaling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Include different categories of workloads, which can be both predictable and unpredictable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Apply distributed machine learning</a:t>
            </a:r>
          </a:p>
        </p:txBody>
      </p:sp>
    </p:spTree>
    <p:extLst>
      <p:ext uri="{BB962C8B-B14F-4D97-AF65-F5344CB8AC3E}">
        <p14:creationId xmlns:p14="http://schemas.microsoft.com/office/powerpoint/2010/main" val="3616348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12AB7-77FD-4FE9-A19A-C7D1811069CF}"/>
              </a:ext>
            </a:extLst>
          </p:cNvPr>
          <p:cNvSpPr>
            <a:spLocks noGrp="1"/>
          </p:cNvSpPr>
          <p:nvPr>
            <p:ph type="title"/>
          </p:nvPr>
        </p:nvSpPr>
        <p:spPr/>
        <p:txBody>
          <a:bodyPr>
            <a:normAutofit fontScale="90000"/>
          </a:bodyPr>
          <a:lstStyle/>
          <a:p>
            <a:br>
              <a:rPr lang="en-US" dirty="0"/>
            </a:br>
            <a:r>
              <a:rPr lang="en-US" dirty="0"/>
              <a:t>Future Directions for </a:t>
            </a:r>
            <a:r>
              <a:rPr lang="en-US" dirty="0" err="1"/>
              <a:t>FECBench</a:t>
            </a:r>
            <a:endParaRPr lang="en-US" dirty="0"/>
          </a:p>
        </p:txBody>
      </p:sp>
      <p:sp>
        <p:nvSpPr>
          <p:cNvPr id="4" name="Content Placeholder 2"/>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a:t>In the context of a joint cloud-fog-edge resource management scenario, we need a decentralized and distributed FECBench architecture</a:t>
            </a:r>
          </a:p>
          <a:p>
            <a:r>
              <a:rPr lang="en-US" sz="2800"/>
              <a:t>Be able to collect various metrics across heterogeneous range of devices</a:t>
            </a:r>
          </a:p>
          <a:p>
            <a:r>
              <a:rPr lang="en-US" sz="2800"/>
              <a:t>Decentralized yet coordinated resource management decisions</a:t>
            </a:r>
          </a:p>
          <a:p>
            <a:r>
              <a:rPr lang="en-US" sz="2800"/>
              <a:t>System will need to deal with CAP theorem issues</a:t>
            </a:r>
            <a:endParaRPr lang="en-US" sz="2800" dirty="0"/>
          </a:p>
        </p:txBody>
      </p:sp>
    </p:spTree>
    <p:extLst>
      <p:ext uri="{BB962C8B-B14F-4D97-AF65-F5344CB8AC3E}">
        <p14:creationId xmlns:p14="http://schemas.microsoft.com/office/powerpoint/2010/main" val="27686857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a:t>
            </a:r>
          </a:p>
        </p:txBody>
      </p:sp>
      <p:sp>
        <p:nvSpPr>
          <p:cNvPr id="3" name="Text Placeholder 2"/>
          <p:cNvSpPr>
            <a:spLocks noGrp="1"/>
          </p:cNvSpPr>
          <p:nvPr>
            <p:ph type="body" idx="1"/>
          </p:nvPr>
        </p:nvSpPr>
        <p:spPr/>
        <p:txBody>
          <a:bodyPr/>
          <a:lstStyle/>
          <a:p>
            <a:r>
              <a:rPr lang="en-US" dirty="0" err="1"/>
              <a:t>Wrapup</a:t>
            </a:r>
            <a:endParaRPr lang="en-US" dirty="0"/>
          </a:p>
        </p:txBody>
      </p:sp>
    </p:spTree>
    <p:extLst>
      <p:ext uri="{BB962C8B-B14F-4D97-AF65-F5344CB8AC3E}">
        <p14:creationId xmlns:p14="http://schemas.microsoft.com/office/powerpoint/2010/main" val="2064443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Concluding Remarks</a:t>
            </a:r>
          </a:p>
        </p:txBody>
      </p:sp>
      <p:sp>
        <p:nvSpPr>
          <p:cNvPr id="4" name="Content Placeholder 2"/>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a:t>Performance interference is a key systems issue that adversely impacts application performance but often receives less attention</a:t>
            </a:r>
          </a:p>
          <a:p>
            <a:r>
              <a:rPr lang="en-US" sz="2400"/>
              <a:t>Interference cannot be avoided since providers will always try to pack applications in as less a number of resources as possible</a:t>
            </a:r>
          </a:p>
          <a:p>
            <a:r>
              <a:rPr lang="en-US" sz="2400"/>
              <a:t>Need to have fine-grained and configurable but lightweight and scalable metrics collection capabilities</a:t>
            </a:r>
          </a:p>
          <a:p>
            <a:r>
              <a:rPr lang="en-US" sz="2400"/>
              <a:t>This tutorial presented the design of and hands-on activities  on the FECBench framework</a:t>
            </a:r>
          </a:p>
          <a:p>
            <a:r>
              <a:rPr lang="en-US" sz="2400"/>
              <a:t>Future work is extending these capabilities to cover the cloud-fog-edge spectrum</a:t>
            </a:r>
            <a:endParaRPr lang="en-US" sz="2400" dirty="0"/>
          </a:p>
        </p:txBody>
      </p:sp>
    </p:spTree>
    <p:extLst>
      <p:ext uri="{BB962C8B-B14F-4D97-AF65-F5344CB8AC3E}">
        <p14:creationId xmlns:p14="http://schemas.microsoft.com/office/powerpoint/2010/main" val="24339013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Feedback Needed</a:t>
            </a:r>
          </a:p>
        </p:txBody>
      </p:sp>
      <p:sp>
        <p:nvSpPr>
          <p:cNvPr id="5" name="Content Placeholder 2"/>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Please provide us feedback on the tutorial itself</a:t>
            </a:r>
          </a:p>
          <a:p>
            <a:r>
              <a:rPr lang="en-US" dirty="0"/>
              <a:t>On new features you would like to see</a:t>
            </a:r>
          </a:p>
          <a:p>
            <a:r>
              <a:rPr lang="en-US" dirty="0"/>
              <a:t>Missing capabilities and/or additional systems metrics we need to include</a:t>
            </a:r>
          </a:p>
          <a:p>
            <a:r>
              <a:rPr lang="en-US" dirty="0"/>
              <a:t>Operational contexts that may differ from what we are looking at</a:t>
            </a:r>
          </a:p>
        </p:txBody>
      </p:sp>
    </p:spTree>
    <p:extLst>
      <p:ext uri="{BB962C8B-B14F-4D97-AF65-F5344CB8AC3E}">
        <p14:creationId xmlns:p14="http://schemas.microsoft.com/office/powerpoint/2010/main" val="1101287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Q/A &amp; Thank You!</a:t>
            </a:r>
          </a:p>
        </p:txBody>
      </p:sp>
      <p:sp>
        <p:nvSpPr>
          <p:cNvPr id="3" name="Content Placeholder 2"/>
          <p:cNvSpPr txBox="1">
            <a:spLocks/>
          </p:cNvSpPr>
          <p:nvPr/>
        </p:nvSpPr>
        <p:spPr>
          <a:xfrm>
            <a:off x="457200" y="1600200"/>
            <a:ext cx="8534400" cy="49530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Sources:</a:t>
            </a:r>
          </a:p>
          <a:p>
            <a:pPr lvl="1"/>
            <a:r>
              <a:rPr lang="en-US" dirty="0">
                <a:hlinkClick r:id="rId2"/>
              </a:rPr>
              <a:t>https://github.com/doc-vu/indices.git</a:t>
            </a:r>
            <a:endParaRPr lang="en-US" dirty="0"/>
          </a:p>
          <a:p>
            <a:pPr lvl="1"/>
            <a:r>
              <a:rPr lang="en-US" dirty="0"/>
              <a:t>More to come!</a:t>
            </a:r>
          </a:p>
          <a:p>
            <a:pPr lvl="1"/>
            <a:endParaRPr lang="en-US" dirty="0"/>
          </a:p>
          <a:p>
            <a:r>
              <a:rPr lang="en-US"/>
              <a:t>Contacts:</a:t>
            </a:r>
            <a:endParaRPr lang="en-US" dirty="0"/>
          </a:p>
          <a:p>
            <a:pPr lvl="1"/>
            <a:r>
              <a:rPr lang="en-US" dirty="0"/>
              <a:t>Shashank Shekhar – </a:t>
            </a:r>
            <a:r>
              <a:rPr lang="en-US" dirty="0">
                <a:hlinkClick r:id="rId3"/>
              </a:rPr>
              <a:t>shashank.shekhar@Vanderbilt.edu</a:t>
            </a:r>
            <a:endParaRPr lang="en-US" dirty="0"/>
          </a:p>
          <a:p>
            <a:pPr lvl="1"/>
            <a:r>
              <a:rPr lang="en-US" dirty="0"/>
              <a:t>Yogesh Barve – </a:t>
            </a:r>
            <a:r>
              <a:rPr lang="en-US" dirty="0">
                <a:hlinkClick r:id="rId4"/>
              </a:rPr>
              <a:t>Yogesh.d.barve@Vanderbilt.edu</a:t>
            </a:r>
            <a:endParaRPr lang="en-US" dirty="0"/>
          </a:p>
          <a:p>
            <a:pPr lvl="1"/>
            <a:r>
              <a:rPr lang="en-US" dirty="0"/>
              <a:t>Aniruddha Gokhale – </a:t>
            </a:r>
            <a:r>
              <a:rPr lang="en-US" dirty="0">
                <a:hlinkClick r:id="rId5"/>
              </a:rPr>
              <a:t>a.Gokhale@Vanderbilt.edu</a:t>
            </a:r>
            <a:endParaRPr lang="en-US" dirty="0"/>
          </a:p>
          <a:p>
            <a:pPr lvl="1"/>
            <a:endParaRPr lang="en-US" dirty="0"/>
          </a:p>
          <a:p>
            <a:endParaRPr lang="en-US" dirty="0"/>
          </a:p>
        </p:txBody>
      </p:sp>
    </p:spTree>
    <p:extLst>
      <p:ext uri="{BB962C8B-B14F-4D97-AF65-F5344CB8AC3E}">
        <p14:creationId xmlns:p14="http://schemas.microsoft.com/office/powerpoint/2010/main" val="28179050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2" y="2961891"/>
            <a:ext cx="6182588" cy="2753109"/>
          </a:xfrm>
          <a:prstGeom prst="rect">
            <a:avLst/>
          </a:prstGeom>
        </p:spPr>
      </p:pic>
      <p:sp>
        <p:nvSpPr>
          <p:cNvPr id="2" name="Title 1"/>
          <p:cNvSpPr>
            <a:spLocks noGrp="1"/>
          </p:cNvSpPr>
          <p:nvPr>
            <p:ph type="title"/>
          </p:nvPr>
        </p:nvSpPr>
        <p:spPr>
          <a:xfrm>
            <a:off x="152400" y="76200"/>
            <a:ext cx="8839200" cy="1143000"/>
          </a:xfrm>
        </p:spPr>
        <p:txBody>
          <a:bodyPr>
            <a:normAutofit fontScale="90000"/>
          </a:bodyPr>
          <a:lstStyle/>
          <a:p>
            <a:r>
              <a:rPr lang="en-US" dirty="0"/>
              <a:t>Emerging Trends:</a:t>
            </a:r>
            <a:br>
              <a:rPr lang="en-US" dirty="0"/>
            </a:br>
            <a:r>
              <a:rPr lang="en-US" dirty="0"/>
              <a:t>Performance Interference at Multiple Levels</a:t>
            </a:r>
          </a:p>
        </p:txBody>
      </p:sp>
      <p:sp>
        <p:nvSpPr>
          <p:cNvPr id="4" name="Rectangle 3"/>
          <p:cNvSpPr/>
          <p:nvPr/>
        </p:nvSpPr>
        <p:spPr>
          <a:xfrm>
            <a:off x="152400" y="1295400"/>
            <a:ext cx="8915400" cy="1015663"/>
          </a:xfrm>
          <a:prstGeom prst="rect">
            <a:avLst/>
          </a:prstGeom>
        </p:spPr>
        <p:txBody>
          <a:bodyPr wrap="square">
            <a:spAutoFit/>
          </a:bodyPr>
          <a:lstStyle/>
          <a:p>
            <a:pPr marL="285750" indent="-285750">
              <a:buFont typeface="Arial" panose="020B0604020202020204" pitchFamily="34" charset="0"/>
              <a:buChar char="•"/>
            </a:pPr>
            <a:r>
              <a:rPr lang="en-US" sz="2000" dirty="0"/>
              <a:t>Cloud is an attractive hosting platform for a variety of latency-critical applications</a:t>
            </a:r>
          </a:p>
          <a:p>
            <a:pPr marL="285750" indent="-285750">
              <a:buFont typeface="Arial" panose="020B0604020202020204" pitchFamily="34" charset="0"/>
              <a:buChar char="•"/>
            </a:pPr>
            <a:r>
              <a:rPr lang="en-US" sz="2000" dirty="0"/>
              <a:t>End-to-end latency for cloud-hosted applications is computed as:</a:t>
            </a:r>
          </a:p>
          <a:p>
            <a:endParaRPr lang="en-US" sz="2000" dirty="0"/>
          </a:p>
        </p:txBody>
      </p:sp>
      <p:sp>
        <p:nvSpPr>
          <p:cNvPr id="9" name="Rectangle 8"/>
          <p:cNvSpPr/>
          <p:nvPr/>
        </p:nvSpPr>
        <p:spPr>
          <a:xfrm>
            <a:off x="152400" y="5562600"/>
            <a:ext cx="8877300" cy="1323439"/>
          </a:xfrm>
          <a:prstGeom prst="rect">
            <a:avLst/>
          </a:prstGeom>
        </p:spPr>
        <p:txBody>
          <a:bodyPr wrap="square">
            <a:spAutoFit/>
          </a:bodyPr>
          <a:lstStyle/>
          <a:p>
            <a:pPr marL="285750" indent="-285750">
              <a:buFont typeface="Arial" panose="020B0604020202020204" pitchFamily="34" charset="0"/>
              <a:buChar char="•"/>
            </a:pPr>
            <a:r>
              <a:rPr lang="en-US" sz="2000" dirty="0"/>
              <a:t>However, latencies exceeding 100 milliseconds result in unacceptable user experience for interactive applications</a:t>
            </a:r>
          </a:p>
          <a:p>
            <a:pPr marL="285750" indent="-285750">
              <a:buFont typeface="Arial" panose="020B0604020202020204" pitchFamily="34" charset="0"/>
              <a:buChar char="•"/>
            </a:pPr>
            <a:r>
              <a:rPr lang="en-US" sz="2000" dirty="0"/>
              <a:t>For geographically distributed users, latencies may be on the order of several hundreds of milliseconds</a:t>
            </a:r>
          </a:p>
        </p:txBody>
      </p:sp>
      <p:pic>
        <p:nvPicPr>
          <p:cNvPr id="3" name="Picture 2"/>
          <p:cNvPicPr>
            <a:picLocks noChangeAspect="1"/>
          </p:cNvPicPr>
          <p:nvPr/>
        </p:nvPicPr>
        <p:blipFill>
          <a:blip r:embed="rId4"/>
          <a:stretch>
            <a:fillRect/>
          </a:stretch>
        </p:blipFill>
        <p:spPr>
          <a:xfrm>
            <a:off x="838200" y="2012048"/>
            <a:ext cx="6853237" cy="334458"/>
          </a:xfrm>
          <a:prstGeom prst="rect">
            <a:avLst/>
          </a:prstGeom>
        </p:spPr>
      </p:pic>
      <p:sp>
        <p:nvSpPr>
          <p:cNvPr id="5" name="TextBox 4"/>
          <p:cNvSpPr txBox="1"/>
          <p:nvPr/>
        </p:nvSpPr>
        <p:spPr>
          <a:xfrm>
            <a:off x="304800" y="2438400"/>
            <a:ext cx="6477000" cy="830997"/>
          </a:xfrm>
          <a:prstGeom prst="rect">
            <a:avLst/>
          </a:prstGeom>
          <a:solidFill>
            <a:srgbClr val="FFFF00"/>
          </a:solidFill>
        </p:spPr>
        <p:txBody>
          <a:bodyPr wrap="square" rtlCol="0">
            <a:spAutoFit/>
          </a:bodyPr>
          <a:lstStyle/>
          <a:p>
            <a:r>
              <a:rPr lang="en-US" sz="2400" dirty="0"/>
              <a:t>How can the cloud provider manage the latencies for cloud-hosted latency-sensitive applications?</a:t>
            </a:r>
          </a:p>
        </p:txBody>
      </p:sp>
    </p:spTree>
    <p:extLst>
      <p:ext uri="{BB962C8B-B14F-4D97-AF65-F5344CB8AC3E}">
        <p14:creationId xmlns:p14="http://schemas.microsoft.com/office/powerpoint/2010/main" val="203830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2" y="2961891"/>
            <a:ext cx="6182588" cy="2753109"/>
          </a:xfrm>
          <a:prstGeom prst="rect">
            <a:avLst/>
          </a:prstGeom>
        </p:spPr>
      </p:pic>
      <p:sp>
        <p:nvSpPr>
          <p:cNvPr id="2" name="Title 1"/>
          <p:cNvSpPr>
            <a:spLocks noGrp="1"/>
          </p:cNvSpPr>
          <p:nvPr>
            <p:ph type="title"/>
          </p:nvPr>
        </p:nvSpPr>
        <p:spPr>
          <a:xfrm>
            <a:off x="152400" y="76200"/>
            <a:ext cx="8839200" cy="1143000"/>
          </a:xfrm>
        </p:spPr>
        <p:txBody>
          <a:bodyPr>
            <a:normAutofit fontScale="90000"/>
          </a:bodyPr>
          <a:lstStyle/>
          <a:p>
            <a:r>
              <a:rPr lang="en-US" dirty="0"/>
              <a:t>Emerging Trends:</a:t>
            </a:r>
            <a:br>
              <a:rPr lang="en-US" dirty="0"/>
            </a:br>
            <a:r>
              <a:rPr lang="en-US" dirty="0"/>
              <a:t>Performance Interference at Multiple Levels</a:t>
            </a:r>
          </a:p>
        </p:txBody>
      </p:sp>
      <p:sp>
        <p:nvSpPr>
          <p:cNvPr id="4" name="Rectangle 3"/>
          <p:cNvSpPr/>
          <p:nvPr/>
        </p:nvSpPr>
        <p:spPr>
          <a:xfrm>
            <a:off x="152400" y="1295400"/>
            <a:ext cx="8915400" cy="1323439"/>
          </a:xfrm>
          <a:prstGeom prst="rect">
            <a:avLst/>
          </a:prstGeom>
        </p:spPr>
        <p:txBody>
          <a:bodyPr wrap="square">
            <a:spAutoFit/>
          </a:bodyPr>
          <a:lstStyle/>
          <a:p>
            <a:pPr marL="285750" indent="-285750">
              <a:buFont typeface="Arial" panose="020B0604020202020204" pitchFamily="34" charset="0"/>
              <a:buChar char="•"/>
            </a:pPr>
            <a:r>
              <a:rPr lang="en-US" sz="2000" dirty="0"/>
              <a:t>Cloud is an attractive hosting platform for a variety of latency-critical applications</a:t>
            </a:r>
          </a:p>
          <a:p>
            <a:pPr marL="285750" indent="-285750">
              <a:buFont typeface="Arial" panose="020B0604020202020204" pitchFamily="34" charset="0"/>
              <a:buChar char="•"/>
            </a:pPr>
            <a:r>
              <a:rPr lang="en-US" sz="2000" dirty="0"/>
              <a:t>End-to-end latency for cloud-hosted applications is computed as:</a:t>
            </a:r>
          </a:p>
          <a:p>
            <a:pPr marL="285750" indent="-285750">
              <a:buFont typeface="Arial" panose="020B0604020202020204" pitchFamily="34" charset="0"/>
              <a:buChar char="•"/>
            </a:pPr>
            <a:endParaRPr lang="en-US" sz="2000" dirty="0"/>
          </a:p>
          <a:p>
            <a:endParaRPr lang="en-US" sz="2000" dirty="0"/>
          </a:p>
        </p:txBody>
      </p:sp>
      <p:sp>
        <p:nvSpPr>
          <p:cNvPr id="16" name="Speech Bubble: Rectangle 15"/>
          <p:cNvSpPr/>
          <p:nvPr/>
        </p:nvSpPr>
        <p:spPr>
          <a:xfrm>
            <a:off x="4495800" y="2625504"/>
            <a:ext cx="1905000" cy="738081"/>
          </a:xfrm>
          <a:prstGeom prst="wedgeRectCallout">
            <a:avLst>
              <a:gd name="adj1" fmla="val 58071"/>
              <a:gd name="adj2" fmla="val 14877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Typically &lt; 1 </a:t>
            </a:r>
            <a:r>
              <a:rPr lang="en-US" sz="2000" dirty="0" err="1">
                <a:solidFill>
                  <a:schemeClr val="tx1"/>
                </a:solidFill>
              </a:rPr>
              <a:t>ms</a:t>
            </a:r>
            <a:r>
              <a:rPr lang="en-US" sz="2000" dirty="0">
                <a:solidFill>
                  <a:schemeClr val="tx1"/>
                </a:solidFill>
              </a:rPr>
              <a:t> =&gt; not an issue</a:t>
            </a:r>
          </a:p>
        </p:txBody>
      </p:sp>
      <p:sp>
        <p:nvSpPr>
          <p:cNvPr id="17" name="Speech Bubble: Rectangle 16"/>
          <p:cNvSpPr/>
          <p:nvPr/>
        </p:nvSpPr>
        <p:spPr>
          <a:xfrm>
            <a:off x="218212" y="3120720"/>
            <a:ext cx="1600200" cy="894915"/>
          </a:xfrm>
          <a:prstGeom prst="wedgeRectCallout">
            <a:avLst>
              <a:gd name="adj1" fmla="val 67437"/>
              <a:gd name="adj2" fmla="val 11310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Cannot be managed by Cloud Provider</a:t>
            </a:r>
          </a:p>
        </p:txBody>
      </p:sp>
      <p:sp>
        <p:nvSpPr>
          <p:cNvPr id="9" name="Rectangle 8"/>
          <p:cNvSpPr/>
          <p:nvPr/>
        </p:nvSpPr>
        <p:spPr>
          <a:xfrm>
            <a:off x="152400" y="5562600"/>
            <a:ext cx="8877300" cy="1323439"/>
          </a:xfrm>
          <a:prstGeom prst="rect">
            <a:avLst/>
          </a:prstGeom>
        </p:spPr>
        <p:txBody>
          <a:bodyPr wrap="square">
            <a:spAutoFit/>
          </a:bodyPr>
          <a:lstStyle/>
          <a:p>
            <a:pPr marL="285750" indent="-285750">
              <a:buFont typeface="Arial" panose="020B0604020202020204" pitchFamily="34" charset="0"/>
              <a:buChar char="•"/>
            </a:pPr>
            <a:r>
              <a:rPr lang="en-US" sz="2000" dirty="0"/>
              <a:t>However, latencies exceeding 100 milliseconds result in unacceptable user experience for interactive applications</a:t>
            </a:r>
          </a:p>
          <a:p>
            <a:pPr marL="285750" indent="-285750">
              <a:buFont typeface="Arial" panose="020B0604020202020204" pitchFamily="34" charset="0"/>
              <a:buChar char="•"/>
            </a:pPr>
            <a:r>
              <a:rPr lang="en-US" sz="2000" dirty="0"/>
              <a:t>For geographically distributed users, latencies may be on the order of several hundreds of milliseconds</a:t>
            </a:r>
          </a:p>
        </p:txBody>
      </p:sp>
      <p:pic>
        <p:nvPicPr>
          <p:cNvPr id="3" name="Picture 2"/>
          <p:cNvPicPr>
            <a:picLocks noChangeAspect="1"/>
          </p:cNvPicPr>
          <p:nvPr/>
        </p:nvPicPr>
        <p:blipFill>
          <a:blip r:embed="rId4"/>
          <a:stretch>
            <a:fillRect/>
          </a:stretch>
        </p:blipFill>
        <p:spPr>
          <a:xfrm>
            <a:off x="838200" y="2012048"/>
            <a:ext cx="6853237" cy="334458"/>
          </a:xfrm>
          <a:prstGeom prst="rect">
            <a:avLst/>
          </a:prstGeom>
        </p:spPr>
      </p:pic>
      <p:sp>
        <p:nvSpPr>
          <p:cNvPr id="11" name="Speech Bubble: Rectangle 16"/>
          <p:cNvSpPr/>
          <p:nvPr/>
        </p:nvSpPr>
        <p:spPr>
          <a:xfrm>
            <a:off x="0" y="3063154"/>
            <a:ext cx="1828800" cy="955961"/>
          </a:xfrm>
          <a:prstGeom prst="wedgeRectCallout">
            <a:avLst>
              <a:gd name="adj1" fmla="val 74045"/>
              <a:gd name="adj2" fmla="val 19869"/>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Cannot be managed by Cloud Provider</a:t>
            </a:r>
          </a:p>
        </p:txBody>
      </p:sp>
    </p:spTree>
    <p:extLst>
      <p:ext uri="{BB962C8B-B14F-4D97-AF65-F5344CB8AC3E}">
        <p14:creationId xmlns:p14="http://schemas.microsoft.com/office/powerpoint/2010/main" val="34445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Causes of Performance Degradation in Cloud Data Center</a:t>
            </a:r>
          </a:p>
        </p:txBody>
      </p:sp>
      <p:sp>
        <p:nvSpPr>
          <p:cNvPr id="4" name="Rectangle 3"/>
          <p:cNvSpPr/>
          <p:nvPr/>
        </p:nvSpPr>
        <p:spPr>
          <a:xfrm>
            <a:off x="190500" y="1828800"/>
            <a:ext cx="8953500" cy="1384995"/>
          </a:xfrm>
          <a:prstGeom prst="rect">
            <a:avLst/>
          </a:prstGeom>
        </p:spPr>
        <p:txBody>
          <a:bodyPr wrap="square">
            <a:spAutoFit/>
          </a:bodyPr>
          <a:lstStyle/>
          <a:p>
            <a:pPr marL="342900" indent="-342900">
              <a:buFont typeface="Arial" panose="020B0604020202020204" pitchFamily="34" charset="0"/>
              <a:buChar char="•"/>
            </a:pPr>
            <a:r>
              <a:rPr lang="en-US" sz="2800" dirty="0"/>
              <a:t>Resource Overbooking</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Performance Interference</a:t>
            </a:r>
          </a:p>
        </p:txBody>
      </p:sp>
    </p:spTree>
    <p:extLst>
      <p:ext uri="{BB962C8B-B14F-4D97-AF65-F5344CB8AC3E}">
        <p14:creationId xmlns:p14="http://schemas.microsoft.com/office/powerpoint/2010/main" val="39577926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2" y="2961891"/>
            <a:ext cx="6182588" cy="2753109"/>
          </a:xfrm>
          <a:prstGeom prst="rect">
            <a:avLst/>
          </a:prstGeom>
        </p:spPr>
      </p:pic>
      <p:sp>
        <p:nvSpPr>
          <p:cNvPr id="2" name="Title 1"/>
          <p:cNvSpPr>
            <a:spLocks noGrp="1"/>
          </p:cNvSpPr>
          <p:nvPr>
            <p:ph type="title"/>
          </p:nvPr>
        </p:nvSpPr>
        <p:spPr>
          <a:xfrm>
            <a:off x="152400" y="76200"/>
            <a:ext cx="8839200" cy="1143000"/>
          </a:xfrm>
        </p:spPr>
        <p:txBody>
          <a:bodyPr>
            <a:normAutofit fontScale="90000"/>
          </a:bodyPr>
          <a:lstStyle/>
          <a:p>
            <a:r>
              <a:rPr lang="en-US" dirty="0"/>
              <a:t>Emerging Trends:</a:t>
            </a:r>
            <a:br>
              <a:rPr lang="en-US" dirty="0"/>
            </a:br>
            <a:r>
              <a:rPr lang="en-US" dirty="0"/>
              <a:t>Performance Interference at Multiple Levels</a:t>
            </a:r>
          </a:p>
        </p:txBody>
      </p:sp>
      <p:sp>
        <p:nvSpPr>
          <p:cNvPr id="4" name="Rectangle 3"/>
          <p:cNvSpPr/>
          <p:nvPr/>
        </p:nvSpPr>
        <p:spPr>
          <a:xfrm>
            <a:off x="152400" y="1295400"/>
            <a:ext cx="8915400" cy="1015663"/>
          </a:xfrm>
          <a:prstGeom prst="rect">
            <a:avLst/>
          </a:prstGeom>
        </p:spPr>
        <p:txBody>
          <a:bodyPr wrap="square">
            <a:spAutoFit/>
          </a:bodyPr>
          <a:lstStyle/>
          <a:p>
            <a:pPr marL="285750" indent="-285750">
              <a:buFont typeface="Arial" panose="020B0604020202020204" pitchFamily="34" charset="0"/>
              <a:buChar char="•"/>
            </a:pPr>
            <a:r>
              <a:rPr lang="en-US" sz="2000" dirty="0"/>
              <a:t>Cloud is an attractive hosting platform for a variety of latency-critical applications</a:t>
            </a:r>
          </a:p>
          <a:p>
            <a:pPr marL="285750" indent="-285750">
              <a:buFont typeface="Arial" panose="020B0604020202020204" pitchFamily="34" charset="0"/>
              <a:buChar char="•"/>
            </a:pPr>
            <a:r>
              <a:rPr lang="en-US" sz="2000" dirty="0"/>
              <a:t>End-to-end latency for cloud-hosted applications is computed as:</a:t>
            </a:r>
          </a:p>
          <a:p>
            <a:endParaRPr lang="en-US" sz="2000" dirty="0"/>
          </a:p>
        </p:txBody>
      </p:sp>
      <p:sp>
        <p:nvSpPr>
          <p:cNvPr id="9" name="Rectangle 8"/>
          <p:cNvSpPr/>
          <p:nvPr/>
        </p:nvSpPr>
        <p:spPr>
          <a:xfrm>
            <a:off x="152400" y="5562600"/>
            <a:ext cx="8877300" cy="1323439"/>
          </a:xfrm>
          <a:prstGeom prst="rect">
            <a:avLst/>
          </a:prstGeom>
        </p:spPr>
        <p:txBody>
          <a:bodyPr wrap="square">
            <a:spAutoFit/>
          </a:bodyPr>
          <a:lstStyle/>
          <a:p>
            <a:pPr marL="285750" indent="-285750">
              <a:buFont typeface="Arial" panose="020B0604020202020204" pitchFamily="34" charset="0"/>
              <a:buChar char="•"/>
            </a:pPr>
            <a:r>
              <a:rPr lang="en-US" sz="2000" dirty="0"/>
              <a:t>However, latencies exceeding 100 milliseconds result in unacceptable user experience for interactive applications</a:t>
            </a:r>
          </a:p>
          <a:p>
            <a:pPr marL="285750" indent="-285750">
              <a:buFont typeface="Arial" panose="020B0604020202020204" pitchFamily="34" charset="0"/>
              <a:buChar char="•"/>
            </a:pPr>
            <a:r>
              <a:rPr lang="en-US" sz="2000" dirty="0"/>
              <a:t>For geographically distributed users, latencies may be on the order of several hundreds of milliseconds</a:t>
            </a:r>
          </a:p>
        </p:txBody>
      </p:sp>
      <p:pic>
        <p:nvPicPr>
          <p:cNvPr id="3" name="Picture 2"/>
          <p:cNvPicPr>
            <a:picLocks noChangeAspect="1"/>
          </p:cNvPicPr>
          <p:nvPr/>
        </p:nvPicPr>
        <p:blipFill>
          <a:blip r:embed="rId4"/>
          <a:stretch>
            <a:fillRect/>
          </a:stretch>
        </p:blipFill>
        <p:spPr>
          <a:xfrm>
            <a:off x="838200" y="2012048"/>
            <a:ext cx="6853237" cy="334458"/>
          </a:xfrm>
          <a:prstGeom prst="rect">
            <a:avLst/>
          </a:prstGeom>
        </p:spPr>
      </p:pic>
      <p:grpSp>
        <p:nvGrpSpPr>
          <p:cNvPr id="5" name="Group 4"/>
          <p:cNvGrpSpPr/>
          <p:nvPr/>
        </p:nvGrpSpPr>
        <p:grpSpPr>
          <a:xfrm>
            <a:off x="6324600" y="2667000"/>
            <a:ext cx="2362200" cy="693163"/>
            <a:chOff x="6324600" y="2667000"/>
            <a:chExt cx="2362200" cy="693163"/>
          </a:xfrm>
        </p:grpSpPr>
        <p:sp>
          <p:nvSpPr>
            <p:cNvPr id="11" name="Speech Bubble: Rectangle 8"/>
            <p:cNvSpPr/>
            <p:nvPr/>
          </p:nvSpPr>
          <p:spPr>
            <a:xfrm>
              <a:off x="6629400" y="2667000"/>
              <a:ext cx="2057400" cy="693163"/>
            </a:xfrm>
            <a:prstGeom prst="wedgeRectCallout">
              <a:avLst>
                <a:gd name="adj1" fmla="val 3418"/>
                <a:gd name="adj2" fmla="val 12089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Can be managed by service providers</a:t>
              </a:r>
            </a:p>
          </p:txBody>
        </p:sp>
        <p:sp>
          <p:nvSpPr>
            <p:cNvPr id="12" name="Speech Bubble: Rectangle 10"/>
            <p:cNvSpPr/>
            <p:nvPr/>
          </p:nvSpPr>
          <p:spPr>
            <a:xfrm>
              <a:off x="6324600" y="2667000"/>
              <a:ext cx="2362200" cy="693163"/>
            </a:xfrm>
            <a:prstGeom prst="wedgeRectCallout">
              <a:avLst>
                <a:gd name="adj1" fmla="val -89740"/>
                <a:gd name="adj2" fmla="val 78002"/>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 be managed by cloud providers</a:t>
              </a:r>
            </a:p>
          </p:txBody>
        </p:sp>
      </p:grpSp>
    </p:spTree>
    <p:extLst>
      <p:ext uri="{BB962C8B-B14F-4D97-AF65-F5344CB8AC3E}">
        <p14:creationId xmlns:p14="http://schemas.microsoft.com/office/powerpoint/2010/main" val="9889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2" y="2961891"/>
            <a:ext cx="6182588" cy="2753109"/>
          </a:xfrm>
          <a:prstGeom prst="rect">
            <a:avLst/>
          </a:prstGeom>
        </p:spPr>
      </p:pic>
      <p:sp>
        <p:nvSpPr>
          <p:cNvPr id="2" name="Title 1"/>
          <p:cNvSpPr>
            <a:spLocks noGrp="1"/>
          </p:cNvSpPr>
          <p:nvPr>
            <p:ph type="title"/>
          </p:nvPr>
        </p:nvSpPr>
        <p:spPr>
          <a:xfrm>
            <a:off x="152400" y="76200"/>
            <a:ext cx="8839200" cy="1143000"/>
          </a:xfrm>
        </p:spPr>
        <p:txBody>
          <a:bodyPr>
            <a:normAutofit fontScale="90000"/>
          </a:bodyPr>
          <a:lstStyle/>
          <a:p>
            <a:r>
              <a:rPr lang="en-US" dirty="0"/>
              <a:t>Emerging Trends:</a:t>
            </a:r>
            <a:br>
              <a:rPr lang="en-US" dirty="0"/>
            </a:br>
            <a:r>
              <a:rPr lang="en-US" dirty="0"/>
              <a:t>Performance Interference at Multiple Levels</a:t>
            </a:r>
          </a:p>
        </p:txBody>
      </p:sp>
      <p:sp>
        <p:nvSpPr>
          <p:cNvPr id="4" name="Rectangle 3"/>
          <p:cNvSpPr/>
          <p:nvPr/>
        </p:nvSpPr>
        <p:spPr>
          <a:xfrm>
            <a:off x="152400" y="1295400"/>
            <a:ext cx="8915400" cy="1015663"/>
          </a:xfrm>
          <a:prstGeom prst="rect">
            <a:avLst/>
          </a:prstGeom>
        </p:spPr>
        <p:txBody>
          <a:bodyPr wrap="square">
            <a:spAutoFit/>
          </a:bodyPr>
          <a:lstStyle/>
          <a:p>
            <a:pPr marL="285750" indent="-285750">
              <a:buFont typeface="Arial" panose="020B0604020202020204" pitchFamily="34" charset="0"/>
              <a:buChar char="•"/>
            </a:pPr>
            <a:r>
              <a:rPr lang="en-US" sz="2000" dirty="0"/>
              <a:t>Cloud is an attractive hosting platform for a variety of latency-critical applications</a:t>
            </a:r>
          </a:p>
          <a:p>
            <a:pPr marL="285750" indent="-285750">
              <a:buFont typeface="Arial" panose="020B0604020202020204" pitchFamily="34" charset="0"/>
              <a:buChar char="•"/>
            </a:pPr>
            <a:r>
              <a:rPr lang="en-US" sz="2000" dirty="0"/>
              <a:t>End-to-end latency for cloud-hosted applications is computed as:</a:t>
            </a:r>
          </a:p>
          <a:p>
            <a:endParaRPr lang="en-US" sz="2000" dirty="0"/>
          </a:p>
        </p:txBody>
      </p:sp>
      <p:sp>
        <p:nvSpPr>
          <p:cNvPr id="9" name="Rectangle 8"/>
          <p:cNvSpPr/>
          <p:nvPr/>
        </p:nvSpPr>
        <p:spPr>
          <a:xfrm>
            <a:off x="152400" y="5562600"/>
            <a:ext cx="8877300" cy="1323439"/>
          </a:xfrm>
          <a:prstGeom prst="rect">
            <a:avLst/>
          </a:prstGeom>
        </p:spPr>
        <p:txBody>
          <a:bodyPr wrap="square">
            <a:spAutoFit/>
          </a:bodyPr>
          <a:lstStyle/>
          <a:p>
            <a:pPr marL="285750" indent="-285750">
              <a:buFont typeface="Arial" panose="020B0604020202020204" pitchFamily="34" charset="0"/>
              <a:buChar char="•"/>
            </a:pPr>
            <a:r>
              <a:rPr lang="en-US" sz="2000" dirty="0"/>
              <a:t>However, latencies exceeding 100 milliseconds result in unacceptable user experience for interactive applications</a:t>
            </a:r>
          </a:p>
          <a:p>
            <a:pPr marL="285750" indent="-285750">
              <a:buFont typeface="Arial" panose="020B0604020202020204" pitchFamily="34" charset="0"/>
              <a:buChar char="•"/>
            </a:pPr>
            <a:r>
              <a:rPr lang="en-US" sz="2000" dirty="0"/>
              <a:t>For geographically distributed users, latencies may be on the order of several hundreds of milliseconds</a:t>
            </a:r>
          </a:p>
        </p:txBody>
      </p:sp>
      <p:pic>
        <p:nvPicPr>
          <p:cNvPr id="3" name="Picture 2"/>
          <p:cNvPicPr>
            <a:picLocks noChangeAspect="1"/>
          </p:cNvPicPr>
          <p:nvPr/>
        </p:nvPicPr>
        <p:blipFill>
          <a:blip r:embed="rId4"/>
          <a:stretch>
            <a:fillRect/>
          </a:stretch>
        </p:blipFill>
        <p:spPr>
          <a:xfrm>
            <a:off x="838200" y="2012048"/>
            <a:ext cx="6853237" cy="334458"/>
          </a:xfrm>
          <a:prstGeom prst="rect">
            <a:avLst/>
          </a:prstGeom>
        </p:spPr>
      </p:pic>
      <p:sp>
        <p:nvSpPr>
          <p:cNvPr id="10" name="Speech Bubble: Rectangle 10"/>
          <p:cNvSpPr/>
          <p:nvPr/>
        </p:nvSpPr>
        <p:spPr>
          <a:xfrm>
            <a:off x="3429000" y="2480665"/>
            <a:ext cx="2743200" cy="693163"/>
          </a:xfrm>
          <a:prstGeom prst="wedgeRectCallout">
            <a:avLst>
              <a:gd name="adj1" fmla="val 8362"/>
              <a:gd name="adj2" fmla="val 95851"/>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 be reduced by fog and edge computing</a:t>
            </a:r>
          </a:p>
        </p:txBody>
      </p:sp>
      <p:sp>
        <p:nvSpPr>
          <p:cNvPr id="14" name="TextBox 13"/>
          <p:cNvSpPr txBox="1"/>
          <p:nvPr/>
        </p:nvSpPr>
        <p:spPr>
          <a:xfrm>
            <a:off x="152400" y="5619750"/>
            <a:ext cx="8534400" cy="830997"/>
          </a:xfrm>
          <a:prstGeom prst="rect">
            <a:avLst/>
          </a:prstGeom>
          <a:solidFill>
            <a:srgbClr val="FFFF00"/>
          </a:solidFill>
        </p:spPr>
        <p:txBody>
          <a:bodyPr wrap="square" rtlCol="0">
            <a:spAutoFit/>
          </a:bodyPr>
          <a:lstStyle/>
          <a:p>
            <a:r>
              <a:rPr lang="en-US" sz="2400" dirty="0"/>
              <a:t>It becomes critical to understand sources of performance interference at multiple levels: cloud-fog-edge</a:t>
            </a:r>
          </a:p>
        </p:txBody>
      </p:sp>
    </p:spTree>
    <p:extLst>
      <p:ext uri="{BB962C8B-B14F-4D97-AF65-F5344CB8AC3E}">
        <p14:creationId xmlns:p14="http://schemas.microsoft.com/office/powerpoint/2010/main" val="155935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454" y="2348790"/>
            <a:ext cx="5926935" cy="4471661"/>
          </a:xfrm>
          <a:prstGeom prst="rect">
            <a:avLst/>
          </a:prstGeom>
        </p:spPr>
      </p:pic>
      <p:sp>
        <p:nvSpPr>
          <p:cNvPr id="2" name="Title 1"/>
          <p:cNvSpPr>
            <a:spLocks noGrp="1"/>
          </p:cNvSpPr>
          <p:nvPr>
            <p:ph type="title"/>
          </p:nvPr>
        </p:nvSpPr>
        <p:spPr/>
        <p:txBody>
          <a:bodyPr>
            <a:normAutofit fontScale="90000"/>
          </a:bodyPr>
          <a:lstStyle/>
          <a:p>
            <a:r>
              <a:rPr lang="en-US" dirty="0"/>
              <a:t>Need: </a:t>
            </a:r>
            <a:br>
              <a:rPr lang="en-US" dirty="0"/>
            </a:br>
            <a:r>
              <a:rPr lang="en-US" dirty="0"/>
              <a:t>Supporting </a:t>
            </a:r>
            <a:r>
              <a:rPr lang="en-US" b="1" dirty="0"/>
              <a:t>INDICES </a:t>
            </a:r>
            <a:r>
              <a:rPr lang="en-US" dirty="0"/>
              <a:t>and Similar Emerging Ideas</a:t>
            </a:r>
          </a:p>
        </p:txBody>
      </p:sp>
      <p:sp>
        <p:nvSpPr>
          <p:cNvPr id="8" name="Rectangle 7"/>
          <p:cNvSpPr/>
          <p:nvPr/>
        </p:nvSpPr>
        <p:spPr>
          <a:xfrm>
            <a:off x="147320" y="1371600"/>
            <a:ext cx="8610600" cy="2759730"/>
          </a:xfrm>
          <a:prstGeom prst="rect">
            <a:avLst/>
          </a:prstGeom>
        </p:spPr>
        <p:txBody>
          <a:bodyPr wrap="square">
            <a:spAutoFit/>
          </a:bodyPr>
          <a:lstStyle/>
          <a:p>
            <a:pPr marL="285750" indent="-285750">
              <a:buFont typeface="Arial" panose="020B0604020202020204" pitchFamily="34" charset="0"/>
              <a:buChar char="•"/>
            </a:pPr>
            <a:r>
              <a:rPr lang="en-US" sz="2000" dirty="0"/>
              <a:t>Centralized data center (CDC)</a:t>
            </a:r>
            <a:r>
              <a:rPr lang="en-US" sz="2000" i="1" dirty="0"/>
              <a:t> </a:t>
            </a:r>
            <a:r>
              <a:rPr lang="en-US" sz="2000" dirty="0"/>
              <a:t>is connected to a group of micro data centers (MDCs):</a:t>
            </a:r>
          </a:p>
          <a:p>
            <a:pPr marL="285750" indent="-285750">
              <a:buFont typeface="Arial" panose="020B0604020202020204" pitchFamily="34" charset="0"/>
              <a:buChar char="•"/>
            </a:pPr>
            <a:r>
              <a:rPr lang="en-US" sz="2000" dirty="0"/>
              <a:t>MDCs are assumed to be owned or leased exclusively by the CDC</a:t>
            </a:r>
          </a:p>
          <a:p>
            <a:pPr marL="285750" indent="-285750">
              <a:buFont typeface="Arial" panose="020B0604020202020204" pitchFamily="34" charset="0"/>
              <a:buChar char="•"/>
            </a:pPr>
            <a:r>
              <a:rPr lang="en-US" sz="2000" dirty="0"/>
              <a:t>Each MDC,               comprises a set of </a:t>
            </a:r>
          </a:p>
          <a:p>
            <a:r>
              <a:rPr lang="en-US" sz="2000" dirty="0"/>
              <a:t>     compute servers, </a:t>
            </a:r>
            <a:r>
              <a:rPr lang="en-US" sz="2000" i="1" dirty="0" err="1"/>
              <a:t>H</a:t>
            </a:r>
            <a:r>
              <a:rPr lang="en-US" sz="2000" i="1" baseline="-25000" dirty="0" err="1"/>
              <a:t>m</a:t>
            </a:r>
            <a:endParaRPr lang="en-US" sz="2000" i="1" baseline="-25000" dirty="0"/>
          </a:p>
          <a:p>
            <a:pPr marL="285750" indent="-285750">
              <a:buFont typeface="Arial" panose="020B0604020202020204" pitchFamily="34" charset="0"/>
              <a:buChar char="•"/>
            </a:pPr>
            <a:endParaRPr lang="en-US" sz="2000" baseline="-25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9" name="Picture 8"/>
          <p:cNvPicPr>
            <a:picLocks noChangeAspect="1"/>
          </p:cNvPicPr>
          <p:nvPr/>
        </p:nvPicPr>
        <p:blipFill>
          <a:blip r:embed="rId4"/>
          <a:stretch>
            <a:fillRect/>
          </a:stretch>
        </p:blipFill>
        <p:spPr>
          <a:xfrm>
            <a:off x="533400" y="1710423"/>
            <a:ext cx="2286000" cy="299545"/>
          </a:xfrm>
          <a:prstGeom prst="rect">
            <a:avLst/>
          </a:prstGeom>
        </p:spPr>
      </p:pic>
      <p:pic>
        <p:nvPicPr>
          <p:cNvPr id="6" name="Picture 5"/>
          <p:cNvPicPr>
            <a:picLocks noChangeAspect="1"/>
          </p:cNvPicPr>
          <p:nvPr/>
        </p:nvPicPr>
        <p:blipFill>
          <a:blip r:embed="rId5"/>
          <a:stretch>
            <a:fillRect/>
          </a:stretch>
        </p:blipFill>
        <p:spPr>
          <a:xfrm>
            <a:off x="1676400" y="2367841"/>
            <a:ext cx="695325" cy="257175"/>
          </a:xfrm>
          <a:prstGeom prst="rect">
            <a:avLst/>
          </a:prstGeom>
        </p:spPr>
      </p:pic>
      <p:sp>
        <p:nvSpPr>
          <p:cNvPr id="10" name="Rectangular Callout 9"/>
          <p:cNvSpPr/>
          <p:nvPr/>
        </p:nvSpPr>
        <p:spPr>
          <a:xfrm>
            <a:off x="7315200" y="3743836"/>
            <a:ext cx="1477010" cy="1056764"/>
          </a:xfrm>
          <a:prstGeom prst="wedgeRectCallout">
            <a:avLst>
              <a:gd name="adj1" fmla="val -132740"/>
              <a:gd name="adj2" fmla="val -49881"/>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Responsible for detecting and mitigating SLO violations </a:t>
            </a:r>
          </a:p>
        </p:txBody>
      </p:sp>
      <p:sp>
        <p:nvSpPr>
          <p:cNvPr id="11" name="Rectangular Callout 10"/>
          <p:cNvSpPr/>
          <p:nvPr/>
        </p:nvSpPr>
        <p:spPr>
          <a:xfrm>
            <a:off x="113030" y="2987512"/>
            <a:ext cx="2934970" cy="1296218"/>
          </a:xfrm>
          <a:prstGeom prst="wedgeRectCallout">
            <a:avLst>
              <a:gd name="adj1" fmla="val 29699"/>
              <a:gd name="adj2" fmla="val 66977"/>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Responsible for:</a:t>
            </a:r>
          </a:p>
          <a:p>
            <a:pPr marL="285750" indent="-285750">
              <a:buFont typeface="Arial" panose="020B0604020202020204" pitchFamily="34" charset="0"/>
              <a:buChar char="•"/>
            </a:pPr>
            <a:r>
              <a:rPr lang="en-US" sz="1600" dirty="0">
                <a:solidFill>
                  <a:schemeClr val="tx1"/>
                </a:solidFill>
              </a:rPr>
              <a:t>data collection</a:t>
            </a:r>
          </a:p>
          <a:p>
            <a:pPr marL="285750" indent="-285750">
              <a:buFont typeface="Arial" panose="020B0604020202020204" pitchFamily="34" charset="0"/>
              <a:buChar char="•"/>
            </a:pPr>
            <a:r>
              <a:rPr lang="en-US" sz="1600" dirty="0">
                <a:solidFill>
                  <a:schemeClr val="tx1"/>
                </a:solidFill>
              </a:rPr>
              <a:t>performance estimation</a:t>
            </a:r>
          </a:p>
          <a:p>
            <a:pPr marL="285750" indent="-285750">
              <a:buFont typeface="Arial" panose="020B0604020202020204" pitchFamily="34" charset="0"/>
              <a:buChar char="•"/>
            </a:pPr>
            <a:r>
              <a:rPr lang="en-US" sz="1600" dirty="0">
                <a:solidFill>
                  <a:schemeClr val="tx1"/>
                </a:solidFill>
              </a:rPr>
              <a:t>latency measurements</a:t>
            </a:r>
          </a:p>
          <a:p>
            <a:pPr marL="285750" indent="-285750">
              <a:buFont typeface="Arial" panose="020B0604020202020204" pitchFamily="34" charset="0"/>
              <a:buChar char="•"/>
            </a:pPr>
            <a:r>
              <a:rPr lang="en-US" sz="1600" dirty="0">
                <a:solidFill>
                  <a:schemeClr val="tx1"/>
                </a:solidFill>
              </a:rPr>
              <a:t>MDC-level decision making</a:t>
            </a:r>
          </a:p>
        </p:txBody>
      </p:sp>
    </p:spTree>
    <p:extLst>
      <p:ext uri="{BB962C8B-B14F-4D97-AF65-F5344CB8AC3E}">
        <p14:creationId xmlns:p14="http://schemas.microsoft.com/office/powerpoint/2010/main" val="312620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Application Model (1/2)</a:t>
            </a:r>
          </a:p>
        </p:txBody>
      </p:sp>
      <p:sp>
        <p:nvSpPr>
          <p:cNvPr id="3" name="Rectangle 2"/>
          <p:cNvSpPr/>
          <p:nvPr/>
        </p:nvSpPr>
        <p:spPr>
          <a:xfrm>
            <a:off x="158087" y="1371600"/>
            <a:ext cx="8610600" cy="2246769"/>
          </a:xfrm>
          <a:prstGeom prst="rect">
            <a:avLst/>
          </a:prstGeom>
        </p:spPr>
        <p:txBody>
          <a:bodyPr wrap="square">
            <a:spAutoFit/>
          </a:bodyPr>
          <a:lstStyle/>
          <a:p>
            <a:pPr marL="285750" indent="-285750">
              <a:buFont typeface="Arial" panose="020B0604020202020204" pitchFamily="34" charset="0"/>
              <a:buChar char="•"/>
            </a:pPr>
            <a:r>
              <a:rPr lang="en-US" sz="2000" dirty="0"/>
              <a:t>Consider a set </a:t>
            </a:r>
            <a:r>
              <a:rPr lang="en-US" sz="2000" i="1" dirty="0"/>
              <a:t>Apps</a:t>
            </a:r>
            <a:r>
              <a:rPr lang="en-US" sz="2000" dirty="0"/>
              <a:t> of latency-sensitive applications</a:t>
            </a:r>
          </a:p>
          <a:p>
            <a:pPr marL="285750" indent="-285750">
              <a:buFont typeface="Arial" panose="020B0604020202020204" pitchFamily="34" charset="0"/>
              <a:buChar char="•"/>
            </a:pPr>
            <a:r>
              <a:rPr lang="en-US" sz="2000" dirty="0"/>
              <a:t>Each application                        is initially deployed in CDC in a VM</a:t>
            </a:r>
          </a:p>
          <a:p>
            <a:pPr marL="742950" lvl="1" indent="-285750">
              <a:buFont typeface="Arial" panose="020B0604020202020204" pitchFamily="34" charset="0"/>
              <a:buChar char="•"/>
            </a:pPr>
            <a:r>
              <a:rPr lang="en-US" sz="2000" dirty="0"/>
              <a:t>Application has a single user or a small number of users, </a:t>
            </a:r>
            <a:r>
              <a:rPr lang="en-US" sz="2000" i="1" dirty="0" err="1"/>
              <a:t>U</a:t>
            </a:r>
            <a:r>
              <a:rPr lang="en-US" sz="2000" i="1" baseline="-25000" dirty="0" err="1"/>
              <a:t>a</a:t>
            </a:r>
            <a:endParaRPr lang="en-US" sz="2000" dirty="0"/>
          </a:p>
          <a:p>
            <a:pPr marL="742950" lvl="1" indent="-285750">
              <a:buFont typeface="Arial" panose="020B0604020202020204" pitchFamily="34" charset="0"/>
              <a:buChar char="•"/>
            </a:pPr>
            <a:r>
              <a:rPr lang="en-US" sz="2000" dirty="0"/>
              <a:t>Users are located in similar network latency region</a:t>
            </a:r>
          </a:p>
          <a:p>
            <a:pPr marL="285750" indent="-285750">
              <a:buFont typeface="Arial" panose="020B0604020202020204" pitchFamily="34" charset="0"/>
              <a:buChar char="•"/>
            </a:pPr>
            <a:r>
              <a:rPr lang="en-US" sz="2000" dirty="0"/>
              <a:t>Application </a:t>
            </a:r>
            <a:r>
              <a:rPr lang="en-US" sz="2000" i="1" dirty="0"/>
              <a:t>a </a:t>
            </a:r>
            <a:r>
              <a:rPr lang="en-US" sz="2000" dirty="0"/>
              <a:t>is streaming or interactive in nature consisting of multiple steps</a:t>
            </a:r>
          </a:p>
          <a:p>
            <a:pPr marL="285750" indent="-285750">
              <a:buFont typeface="Arial" panose="020B0604020202020204" pitchFamily="34" charset="0"/>
              <a:buChar char="•"/>
            </a:pPr>
            <a:r>
              <a:rPr lang="en-US" sz="2000" dirty="0"/>
              <a:t>A subset </a:t>
            </a:r>
            <a:r>
              <a:rPr lang="en-US" sz="2000" i="1" dirty="0"/>
              <a:t>PA</a:t>
            </a:r>
            <a:r>
              <a:rPr lang="en-US" sz="2000" dirty="0"/>
              <a:t> from the set of applications </a:t>
            </a:r>
            <a:r>
              <a:rPr lang="en-US" sz="2000" i="1" dirty="0"/>
              <a:t>Apps</a:t>
            </a:r>
            <a:r>
              <a:rPr lang="en-US" sz="2000" dirty="0"/>
              <a:t> are identified by the system as suffering from performance degradation</a:t>
            </a:r>
          </a:p>
        </p:txBody>
      </p:sp>
      <p:pic>
        <p:nvPicPr>
          <p:cNvPr id="5" name="Picture 4"/>
          <p:cNvPicPr>
            <a:picLocks noChangeAspect="1"/>
          </p:cNvPicPr>
          <p:nvPr/>
        </p:nvPicPr>
        <p:blipFill>
          <a:blip r:embed="rId2"/>
          <a:stretch>
            <a:fillRect/>
          </a:stretch>
        </p:blipFill>
        <p:spPr>
          <a:xfrm>
            <a:off x="2286000" y="1676400"/>
            <a:ext cx="1269998" cy="381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652659"/>
            <a:ext cx="4876800" cy="2865659"/>
          </a:xfrm>
          <a:prstGeom prst="rect">
            <a:avLst/>
          </a:prstGeom>
        </p:spPr>
      </p:pic>
      <p:pic>
        <p:nvPicPr>
          <p:cNvPr id="6" name="Picture 5"/>
          <p:cNvPicPr>
            <a:picLocks noChangeAspect="1"/>
          </p:cNvPicPr>
          <p:nvPr/>
        </p:nvPicPr>
        <p:blipFill>
          <a:blip r:embed="rId4"/>
          <a:stretch>
            <a:fillRect/>
          </a:stretch>
        </p:blipFill>
        <p:spPr>
          <a:xfrm>
            <a:off x="5715000" y="4503612"/>
            <a:ext cx="747713" cy="322408"/>
          </a:xfrm>
          <a:prstGeom prst="rect">
            <a:avLst/>
          </a:prstGeom>
        </p:spPr>
      </p:pic>
    </p:spTree>
    <p:extLst>
      <p:ext uri="{BB962C8B-B14F-4D97-AF65-F5344CB8AC3E}">
        <p14:creationId xmlns:p14="http://schemas.microsoft.com/office/powerpoint/2010/main" val="2746142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Application Model (2/2)</a:t>
            </a:r>
          </a:p>
        </p:txBody>
      </p:sp>
      <p:sp>
        <p:nvSpPr>
          <p:cNvPr id="3" name="Rectangle 2"/>
          <p:cNvSpPr/>
          <p:nvPr/>
        </p:nvSpPr>
        <p:spPr>
          <a:xfrm>
            <a:off x="152400" y="1524110"/>
            <a:ext cx="8610600" cy="400110"/>
          </a:xfrm>
          <a:prstGeom prst="rect">
            <a:avLst/>
          </a:prstGeom>
        </p:spPr>
        <p:txBody>
          <a:bodyPr wrap="square">
            <a:spAutoFit/>
          </a:bodyPr>
          <a:lstStyle/>
          <a:p>
            <a:pPr marL="285750" indent="-285750">
              <a:buFont typeface="Arial" panose="020B0604020202020204" pitchFamily="34" charset="0"/>
              <a:buChar char="•"/>
            </a:pPr>
            <a:r>
              <a:rPr lang="en-US" sz="2000" dirty="0"/>
              <a:t>For each                        , </a:t>
            </a:r>
            <a:r>
              <a:rPr lang="el-GR" sz="2000" i="1" dirty="0"/>
              <a:t>Φ</a:t>
            </a:r>
            <a:r>
              <a:rPr lang="en-US" sz="2000" i="1" baseline="-25000" dirty="0"/>
              <a:t>a</a:t>
            </a:r>
            <a:r>
              <a:rPr lang="en-US" sz="2000" baseline="-25000" dirty="0"/>
              <a:t> </a:t>
            </a:r>
            <a:r>
              <a:rPr lang="en-US" sz="2000" dirty="0"/>
              <a:t>denote the acceptable response time for each step</a:t>
            </a:r>
          </a:p>
        </p:txBody>
      </p:sp>
      <p:pic>
        <p:nvPicPr>
          <p:cNvPr id="6" name="Picture 5"/>
          <p:cNvPicPr>
            <a:picLocks noChangeAspect="1"/>
          </p:cNvPicPr>
          <p:nvPr/>
        </p:nvPicPr>
        <p:blipFill>
          <a:blip r:embed="rId3"/>
          <a:stretch>
            <a:fillRect/>
          </a:stretch>
        </p:blipFill>
        <p:spPr>
          <a:xfrm>
            <a:off x="2754954" y="6008434"/>
            <a:ext cx="3678975" cy="6812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057400"/>
            <a:ext cx="5029200" cy="3281247"/>
          </a:xfrm>
          <a:prstGeom prst="rect">
            <a:avLst/>
          </a:prstGeom>
        </p:spPr>
      </p:pic>
      <p:sp>
        <p:nvSpPr>
          <p:cNvPr id="5" name="TextBox 4"/>
          <p:cNvSpPr txBox="1"/>
          <p:nvPr/>
        </p:nvSpPr>
        <p:spPr>
          <a:xfrm>
            <a:off x="3581400" y="2595828"/>
            <a:ext cx="308098" cy="369332"/>
          </a:xfrm>
          <a:prstGeom prst="rect">
            <a:avLst/>
          </a:prstGeom>
          <a:noFill/>
        </p:spPr>
        <p:txBody>
          <a:bodyPr wrap="none" rtlCol="0">
            <a:spAutoFit/>
          </a:bodyPr>
          <a:lstStyle/>
          <a:p>
            <a:r>
              <a:rPr lang="el-GR" i="1" dirty="0"/>
              <a:t>η</a:t>
            </a:r>
            <a:endParaRPr lang="en-US" i="1" dirty="0"/>
          </a:p>
        </p:txBody>
      </p:sp>
      <p:pic>
        <p:nvPicPr>
          <p:cNvPr id="10" name="Picture 9"/>
          <p:cNvPicPr>
            <a:picLocks noChangeAspect="1"/>
          </p:cNvPicPr>
          <p:nvPr/>
        </p:nvPicPr>
        <p:blipFill>
          <a:blip r:embed="rId5"/>
          <a:stretch>
            <a:fillRect/>
          </a:stretch>
        </p:blipFill>
        <p:spPr>
          <a:xfrm>
            <a:off x="5334000" y="3253636"/>
            <a:ext cx="1314248" cy="394275"/>
          </a:xfrm>
          <a:prstGeom prst="rect">
            <a:avLst/>
          </a:prstGeom>
        </p:spPr>
      </p:pic>
      <p:sp>
        <p:nvSpPr>
          <p:cNvPr id="11" name="Rectangular Callout 15"/>
          <p:cNvSpPr/>
          <p:nvPr/>
        </p:nvSpPr>
        <p:spPr>
          <a:xfrm>
            <a:off x="266700" y="2207664"/>
            <a:ext cx="2247900" cy="1045972"/>
          </a:xfrm>
          <a:prstGeom prst="wedgeRectCallout">
            <a:avLst>
              <a:gd name="adj1" fmla="val 119105"/>
              <a:gd name="adj2" fmla="val 64163"/>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Execution time per step</a:t>
            </a:r>
          </a:p>
        </p:txBody>
      </p:sp>
      <p:pic>
        <p:nvPicPr>
          <p:cNvPr id="14" name="Picture 13"/>
          <p:cNvPicPr>
            <a:picLocks noChangeAspect="1"/>
          </p:cNvPicPr>
          <p:nvPr/>
        </p:nvPicPr>
        <p:blipFill>
          <a:blip r:embed="rId6"/>
          <a:stretch>
            <a:fillRect/>
          </a:stretch>
        </p:blipFill>
        <p:spPr>
          <a:xfrm>
            <a:off x="1285564" y="2762336"/>
            <a:ext cx="832476" cy="368473"/>
          </a:xfrm>
          <a:prstGeom prst="rect">
            <a:avLst/>
          </a:prstGeom>
        </p:spPr>
      </p:pic>
      <p:sp>
        <p:nvSpPr>
          <p:cNvPr id="12" name="Rectangular Callout 15"/>
          <p:cNvSpPr/>
          <p:nvPr/>
        </p:nvSpPr>
        <p:spPr>
          <a:xfrm>
            <a:off x="6712850" y="4033477"/>
            <a:ext cx="2202550" cy="1138435"/>
          </a:xfrm>
          <a:prstGeom prst="wedgeRectCallout">
            <a:avLst>
              <a:gd name="adj1" fmla="val -89415"/>
              <a:gd name="adj2" fmla="val -17066"/>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Network </a:t>
            </a:r>
          </a:p>
          <a:p>
            <a:r>
              <a:rPr lang="en-US" sz="2000" dirty="0">
                <a:solidFill>
                  <a:schemeClr val="tx1"/>
                </a:solidFill>
              </a:rPr>
              <a:t>latency</a:t>
            </a:r>
          </a:p>
        </p:txBody>
      </p:sp>
      <p:pic>
        <p:nvPicPr>
          <p:cNvPr id="15" name="Picture 14"/>
          <p:cNvPicPr>
            <a:picLocks noChangeAspect="1"/>
          </p:cNvPicPr>
          <p:nvPr/>
        </p:nvPicPr>
        <p:blipFill>
          <a:blip r:embed="rId7"/>
          <a:stretch>
            <a:fillRect/>
          </a:stretch>
        </p:blipFill>
        <p:spPr>
          <a:xfrm>
            <a:off x="7814125" y="4398547"/>
            <a:ext cx="939076" cy="408294"/>
          </a:xfrm>
          <a:prstGeom prst="rect">
            <a:avLst/>
          </a:prstGeom>
        </p:spPr>
      </p:pic>
      <p:pic>
        <p:nvPicPr>
          <p:cNvPr id="17" name="Picture 16"/>
          <p:cNvPicPr>
            <a:picLocks noChangeAspect="1"/>
          </p:cNvPicPr>
          <p:nvPr/>
        </p:nvPicPr>
        <p:blipFill>
          <a:blip r:embed="rId5"/>
          <a:stretch>
            <a:fillRect/>
          </a:stretch>
        </p:blipFill>
        <p:spPr>
          <a:xfrm>
            <a:off x="1484956" y="1533665"/>
            <a:ext cx="1269998" cy="381000"/>
          </a:xfrm>
          <a:prstGeom prst="rect">
            <a:avLst/>
          </a:prstGeom>
        </p:spPr>
      </p:pic>
      <p:sp>
        <p:nvSpPr>
          <p:cNvPr id="18" name="Rectangle 17"/>
          <p:cNvSpPr/>
          <p:nvPr/>
        </p:nvSpPr>
        <p:spPr>
          <a:xfrm>
            <a:off x="266700" y="5622091"/>
            <a:ext cx="8610600" cy="400110"/>
          </a:xfrm>
          <a:prstGeom prst="rect">
            <a:avLst/>
          </a:prstGeom>
        </p:spPr>
        <p:txBody>
          <a:bodyPr wrap="square">
            <a:spAutoFit/>
          </a:bodyPr>
          <a:lstStyle/>
          <a:p>
            <a:pPr marL="285750" indent="-285750">
              <a:buFont typeface="Arial" panose="020B0604020202020204" pitchFamily="34" charset="0"/>
              <a:buChar char="•"/>
            </a:pPr>
            <a:r>
              <a:rPr lang="en-US" sz="2000" dirty="0"/>
              <a:t>The service level objective (SLO) for the application is defined as:</a:t>
            </a:r>
          </a:p>
        </p:txBody>
      </p:sp>
    </p:spTree>
    <p:extLst>
      <p:ext uri="{BB962C8B-B14F-4D97-AF65-F5344CB8AC3E}">
        <p14:creationId xmlns:p14="http://schemas.microsoft.com/office/powerpoint/2010/main" val="19820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State Transfer Model (1/2)</a:t>
            </a:r>
          </a:p>
        </p:txBody>
      </p:sp>
      <p:sp>
        <p:nvSpPr>
          <p:cNvPr id="3" name="Rectangle 2"/>
          <p:cNvSpPr/>
          <p:nvPr/>
        </p:nvSpPr>
        <p:spPr>
          <a:xfrm>
            <a:off x="147320" y="1371600"/>
            <a:ext cx="8610600" cy="1785104"/>
          </a:xfrm>
          <a:prstGeom prst="rect">
            <a:avLst/>
          </a:prstGeom>
        </p:spPr>
        <p:txBody>
          <a:bodyPr wrap="square">
            <a:spAutoFit/>
          </a:bodyPr>
          <a:lstStyle/>
          <a:p>
            <a:pPr marL="285750" indent="-285750">
              <a:buFont typeface="Arial" panose="020B0604020202020204" pitchFamily="34" charset="0"/>
              <a:buChar char="•"/>
            </a:pPr>
            <a:r>
              <a:rPr lang="en-US" sz="2000" dirty="0"/>
              <a:t>To meet SLO, each application                 has to be migrated to a MDC host </a:t>
            </a:r>
          </a:p>
          <a:p>
            <a:pPr marL="285750" indent="-285750">
              <a:lnSpc>
                <a:spcPct val="150000"/>
              </a:lnSpc>
              <a:buFont typeface="Arial" panose="020B0604020202020204" pitchFamily="34" charset="0"/>
              <a:buChar char="•"/>
            </a:pPr>
            <a:r>
              <a:rPr lang="en-US" sz="2000" dirty="0"/>
              <a:t>The transfer cost associated with state transfer of </a:t>
            </a:r>
            <a:r>
              <a:rPr lang="en-US" sz="2000" i="1" dirty="0"/>
              <a:t>p</a:t>
            </a:r>
            <a:r>
              <a:rPr lang="en-US" sz="2000" dirty="0"/>
              <a:t> from CDC to </a:t>
            </a:r>
            <a:r>
              <a:rPr lang="en-US" sz="2000" i="1" dirty="0"/>
              <a:t>h </a:t>
            </a:r>
            <a:r>
              <a:rPr lang="en-US" sz="2000" dirty="0"/>
              <a:t>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3662045" y="1479917"/>
            <a:ext cx="790575" cy="219075"/>
          </a:xfrm>
          <a:prstGeom prst="rect">
            <a:avLst/>
          </a:prstGeom>
        </p:spPr>
      </p:pic>
      <p:pic>
        <p:nvPicPr>
          <p:cNvPr id="5" name="Picture 4"/>
          <p:cNvPicPr>
            <a:picLocks noChangeAspect="1"/>
          </p:cNvPicPr>
          <p:nvPr/>
        </p:nvPicPr>
        <p:blipFill>
          <a:blip r:embed="rId4"/>
          <a:stretch>
            <a:fillRect/>
          </a:stretch>
        </p:blipFill>
        <p:spPr>
          <a:xfrm>
            <a:off x="8058150" y="1479917"/>
            <a:ext cx="847725" cy="257175"/>
          </a:xfrm>
          <a:prstGeom prst="rect">
            <a:avLst/>
          </a:prstGeom>
        </p:spPr>
      </p:pic>
      <p:pic>
        <p:nvPicPr>
          <p:cNvPr id="6" name="Picture 5"/>
          <p:cNvPicPr>
            <a:picLocks noChangeAspect="1"/>
          </p:cNvPicPr>
          <p:nvPr/>
        </p:nvPicPr>
        <p:blipFill>
          <a:blip r:embed="rId5"/>
          <a:stretch>
            <a:fillRect/>
          </a:stretch>
        </p:blipFill>
        <p:spPr>
          <a:xfrm>
            <a:off x="2708261" y="2181225"/>
            <a:ext cx="2600325" cy="590550"/>
          </a:xfrm>
          <a:prstGeom prst="rect">
            <a:avLst/>
          </a:prstGeom>
        </p:spPr>
      </p:pic>
      <p:pic>
        <p:nvPicPr>
          <p:cNvPr id="10" name="Picture 9"/>
          <p:cNvPicPr>
            <a:picLocks noChangeAspect="1"/>
          </p:cNvPicPr>
          <p:nvPr/>
        </p:nvPicPr>
        <p:blipFill>
          <a:blip r:embed="rId6"/>
          <a:stretch>
            <a:fillRect/>
          </a:stretch>
        </p:blipFill>
        <p:spPr>
          <a:xfrm>
            <a:off x="1600200" y="2762250"/>
            <a:ext cx="5358130" cy="4043251"/>
          </a:xfrm>
          <a:prstGeom prst="rect">
            <a:avLst/>
          </a:prstGeom>
        </p:spPr>
      </p:pic>
      <p:pic>
        <p:nvPicPr>
          <p:cNvPr id="11" name="Picture 10"/>
          <p:cNvPicPr>
            <a:picLocks noChangeAspect="1"/>
          </p:cNvPicPr>
          <p:nvPr/>
        </p:nvPicPr>
        <p:blipFill>
          <a:blip r:embed="rId7"/>
          <a:stretch>
            <a:fillRect/>
          </a:stretch>
        </p:blipFill>
        <p:spPr>
          <a:xfrm>
            <a:off x="2961929" y="3964126"/>
            <a:ext cx="457558" cy="291418"/>
          </a:xfrm>
          <a:prstGeom prst="rect">
            <a:avLst/>
          </a:prstGeom>
        </p:spPr>
      </p:pic>
      <p:sp>
        <p:nvSpPr>
          <p:cNvPr id="12" name="Arc 11"/>
          <p:cNvSpPr/>
          <p:nvPr/>
        </p:nvSpPr>
        <p:spPr>
          <a:xfrm rot="20696007" flipH="1">
            <a:off x="2904144" y="4118557"/>
            <a:ext cx="841478" cy="1711238"/>
          </a:xfrm>
          <a:prstGeom prst="arc">
            <a:avLst>
              <a:gd name="adj1" fmla="val 16697751"/>
              <a:gd name="adj2" fmla="val 347443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3124200" y="5562600"/>
            <a:ext cx="228600" cy="37995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h</a:t>
            </a:r>
          </a:p>
        </p:txBody>
      </p:sp>
      <p:sp>
        <p:nvSpPr>
          <p:cNvPr id="14" name="Speech Bubble: Rectangle 13"/>
          <p:cNvSpPr/>
          <p:nvPr/>
        </p:nvSpPr>
        <p:spPr>
          <a:xfrm>
            <a:off x="990600" y="3094081"/>
            <a:ext cx="1219200" cy="612648"/>
          </a:xfrm>
          <a:prstGeom prst="wedgeRectCallout">
            <a:avLst>
              <a:gd name="adj1" fmla="val 107898"/>
              <a:gd name="adj2" fmla="val 104825"/>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s</a:t>
            </a:r>
            <a:r>
              <a:rPr lang="en-US" i="1" baseline="-25000" dirty="0" err="1">
                <a:solidFill>
                  <a:schemeClr val="tx1"/>
                </a:solidFill>
              </a:rPr>
              <a:t>p</a:t>
            </a:r>
            <a:r>
              <a:rPr lang="en-US" dirty="0">
                <a:solidFill>
                  <a:schemeClr val="tx1"/>
                </a:solidFill>
              </a:rPr>
              <a:t> </a:t>
            </a:r>
          </a:p>
          <a:p>
            <a:pPr algn="ctr"/>
            <a:r>
              <a:rPr lang="en-US" dirty="0">
                <a:solidFill>
                  <a:schemeClr val="tx1"/>
                </a:solidFill>
              </a:rPr>
              <a:t>state size</a:t>
            </a:r>
          </a:p>
        </p:txBody>
      </p:sp>
      <p:sp>
        <p:nvSpPr>
          <p:cNvPr id="15" name="Speech Bubble: Rectangle 14"/>
          <p:cNvSpPr/>
          <p:nvPr/>
        </p:nvSpPr>
        <p:spPr>
          <a:xfrm>
            <a:off x="7027456" y="3172790"/>
            <a:ext cx="1880694" cy="818948"/>
          </a:xfrm>
          <a:prstGeom prst="wedgeRectCallout">
            <a:avLst>
              <a:gd name="adj1" fmla="val -211516"/>
              <a:gd name="adj2" fmla="val 14135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b</a:t>
            </a:r>
            <a:r>
              <a:rPr lang="en-US" i="1" baseline="-25000" dirty="0" err="1">
                <a:solidFill>
                  <a:schemeClr val="tx1"/>
                </a:solidFill>
              </a:rPr>
              <a:t>m</a:t>
            </a:r>
            <a:r>
              <a:rPr lang="en-US" dirty="0">
                <a:solidFill>
                  <a:schemeClr val="tx1"/>
                </a:solidFill>
              </a:rPr>
              <a:t> </a:t>
            </a:r>
          </a:p>
          <a:p>
            <a:pPr algn="ctr"/>
            <a:r>
              <a:rPr lang="en-US" dirty="0">
                <a:solidFill>
                  <a:schemeClr val="tx1"/>
                </a:solidFill>
              </a:rPr>
              <a:t>backhaul network bandwidth</a:t>
            </a:r>
          </a:p>
        </p:txBody>
      </p:sp>
    </p:spTree>
    <p:extLst>
      <p:ext uri="{BB962C8B-B14F-4D97-AF65-F5344CB8AC3E}">
        <p14:creationId xmlns:p14="http://schemas.microsoft.com/office/powerpoint/2010/main" val="13565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State Transfer Model (1/2)</a:t>
            </a:r>
          </a:p>
        </p:txBody>
      </p:sp>
      <p:sp>
        <p:nvSpPr>
          <p:cNvPr id="3" name="Rectangle 2"/>
          <p:cNvSpPr/>
          <p:nvPr/>
        </p:nvSpPr>
        <p:spPr>
          <a:xfrm>
            <a:off x="147320" y="1371600"/>
            <a:ext cx="8610600" cy="1785104"/>
          </a:xfrm>
          <a:prstGeom prst="rect">
            <a:avLst/>
          </a:prstGeom>
        </p:spPr>
        <p:txBody>
          <a:bodyPr wrap="square">
            <a:spAutoFit/>
          </a:bodyPr>
          <a:lstStyle/>
          <a:p>
            <a:pPr marL="285750" indent="-285750">
              <a:buFont typeface="Arial" panose="020B0604020202020204" pitchFamily="34" charset="0"/>
              <a:buChar char="•"/>
            </a:pPr>
            <a:r>
              <a:rPr lang="en-US" sz="2000" dirty="0"/>
              <a:t>To meet SLO, each application                 has to be migrated to a MDC host </a:t>
            </a:r>
          </a:p>
          <a:p>
            <a:pPr marL="285750" indent="-285750">
              <a:lnSpc>
                <a:spcPct val="150000"/>
              </a:lnSpc>
              <a:buFont typeface="Arial" panose="020B0604020202020204" pitchFamily="34" charset="0"/>
              <a:buChar char="•"/>
            </a:pPr>
            <a:r>
              <a:rPr lang="en-US" sz="2000" dirty="0"/>
              <a:t>The transfer cost associated with state transfer of </a:t>
            </a:r>
            <a:r>
              <a:rPr lang="en-US" sz="2000" i="1" dirty="0"/>
              <a:t>p</a:t>
            </a:r>
            <a:r>
              <a:rPr lang="en-US" sz="2000" dirty="0"/>
              <a:t> from CDC to </a:t>
            </a:r>
            <a:r>
              <a:rPr lang="en-US" sz="2000" i="1" dirty="0"/>
              <a:t>h </a:t>
            </a:r>
            <a:r>
              <a:rPr lang="en-US" sz="2000" dirty="0"/>
              <a:t>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p:txBody>
      </p:sp>
      <p:pic>
        <p:nvPicPr>
          <p:cNvPr id="4" name="Picture 3"/>
          <p:cNvPicPr>
            <a:picLocks noChangeAspect="1"/>
          </p:cNvPicPr>
          <p:nvPr/>
        </p:nvPicPr>
        <p:blipFill>
          <a:blip r:embed="rId3"/>
          <a:stretch>
            <a:fillRect/>
          </a:stretch>
        </p:blipFill>
        <p:spPr>
          <a:xfrm>
            <a:off x="3662045" y="1479917"/>
            <a:ext cx="790575" cy="219075"/>
          </a:xfrm>
          <a:prstGeom prst="rect">
            <a:avLst/>
          </a:prstGeom>
        </p:spPr>
      </p:pic>
      <p:pic>
        <p:nvPicPr>
          <p:cNvPr id="5" name="Picture 4"/>
          <p:cNvPicPr>
            <a:picLocks noChangeAspect="1"/>
          </p:cNvPicPr>
          <p:nvPr/>
        </p:nvPicPr>
        <p:blipFill>
          <a:blip r:embed="rId4"/>
          <a:stretch>
            <a:fillRect/>
          </a:stretch>
        </p:blipFill>
        <p:spPr>
          <a:xfrm>
            <a:off x="8058150" y="1479917"/>
            <a:ext cx="847725" cy="257175"/>
          </a:xfrm>
          <a:prstGeom prst="rect">
            <a:avLst/>
          </a:prstGeom>
        </p:spPr>
      </p:pic>
      <p:pic>
        <p:nvPicPr>
          <p:cNvPr id="6" name="Picture 5"/>
          <p:cNvPicPr>
            <a:picLocks noChangeAspect="1"/>
          </p:cNvPicPr>
          <p:nvPr/>
        </p:nvPicPr>
        <p:blipFill>
          <a:blip r:embed="rId5"/>
          <a:stretch>
            <a:fillRect/>
          </a:stretch>
        </p:blipFill>
        <p:spPr>
          <a:xfrm>
            <a:off x="2708261" y="2181225"/>
            <a:ext cx="2600325" cy="590550"/>
          </a:xfrm>
          <a:prstGeom prst="rect">
            <a:avLst/>
          </a:prstGeom>
        </p:spPr>
      </p:pic>
      <p:pic>
        <p:nvPicPr>
          <p:cNvPr id="10" name="Picture 9"/>
          <p:cNvPicPr>
            <a:picLocks noChangeAspect="1"/>
          </p:cNvPicPr>
          <p:nvPr/>
        </p:nvPicPr>
        <p:blipFill>
          <a:blip r:embed="rId6"/>
          <a:stretch>
            <a:fillRect/>
          </a:stretch>
        </p:blipFill>
        <p:spPr>
          <a:xfrm>
            <a:off x="1600200" y="2762250"/>
            <a:ext cx="5358130" cy="4043251"/>
          </a:xfrm>
          <a:prstGeom prst="rect">
            <a:avLst/>
          </a:prstGeom>
        </p:spPr>
      </p:pic>
      <p:sp>
        <p:nvSpPr>
          <p:cNvPr id="13" name="Rectangle 12"/>
          <p:cNvSpPr/>
          <p:nvPr/>
        </p:nvSpPr>
        <p:spPr>
          <a:xfrm>
            <a:off x="3124200" y="5562600"/>
            <a:ext cx="228600" cy="37995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h</a:t>
            </a:r>
          </a:p>
        </p:txBody>
      </p:sp>
      <p:sp>
        <p:nvSpPr>
          <p:cNvPr id="14" name="Speech Bubble: Rectangle 13"/>
          <p:cNvSpPr/>
          <p:nvPr/>
        </p:nvSpPr>
        <p:spPr>
          <a:xfrm>
            <a:off x="990600" y="3094081"/>
            <a:ext cx="1219200" cy="612648"/>
          </a:xfrm>
          <a:prstGeom prst="wedgeRectCallout">
            <a:avLst>
              <a:gd name="adj1" fmla="val 103210"/>
              <a:gd name="adj2" fmla="val 311604"/>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s</a:t>
            </a:r>
            <a:r>
              <a:rPr lang="en-US" i="1" baseline="-25000" dirty="0" err="1">
                <a:solidFill>
                  <a:schemeClr val="tx1"/>
                </a:solidFill>
              </a:rPr>
              <a:t>p</a:t>
            </a:r>
            <a:r>
              <a:rPr lang="en-US" dirty="0">
                <a:solidFill>
                  <a:schemeClr val="tx1"/>
                </a:solidFill>
              </a:rPr>
              <a:t> </a:t>
            </a:r>
          </a:p>
          <a:p>
            <a:pPr algn="ctr"/>
            <a:r>
              <a:rPr lang="en-US" dirty="0">
                <a:solidFill>
                  <a:schemeClr val="tx1"/>
                </a:solidFill>
              </a:rPr>
              <a:t>state size</a:t>
            </a:r>
          </a:p>
        </p:txBody>
      </p:sp>
      <p:sp>
        <p:nvSpPr>
          <p:cNvPr id="15" name="Speech Bubble: Rectangle 14"/>
          <p:cNvSpPr/>
          <p:nvPr/>
        </p:nvSpPr>
        <p:spPr>
          <a:xfrm>
            <a:off x="7027456" y="3172790"/>
            <a:ext cx="1880694" cy="818948"/>
          </a:xfrm>
          <a:prstGeom prst="wedgeRectCallout">
            <a:avLst>
              <a:gd name="adj1" fmla="val -211516"/>
              <a:gd name="adj2" fmla="val 14135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b</a:t>
            </a:r>
            <a:r>
              <a:rPr lang="en-US" i="1" baseline="-25000" dirty="0" err="1">
                <a:solidFill>
                  <a:schemeClr val="tx1"/>
                </a:solidFill>
              </a:rPr>
              <a:t>m</a:t>
            </a:r>
            <a:r>
              <a:rPr lang="en-US" dirty="0">
                <a:solidFill>
                  <a:schemeClr val="tx1"/>
                </a:solidFill>
              </a:rPr>
              <a:t> </a:t>
            </a:r>
          </a:p>
          <a:p>
            <a:pPr algn="ctr"/>
            <a:r>
              <a:rPr lang="en-US" dirty="0">
                <a:solidFill>
                  <a:schemeClr val="tx1"/>
                </a:solidFill>
              </a:rPr>
              <a:t>backhaul network bandwidth</a:t>
            </a:r>
          </a:p>
        </p:txBody>
      </p:sp>
      <p:pic>
        <p:nvPicPr>
          <p:cNvPr id="11" name="Picture 10"/>
          <p:cNvPicPr>
            <a:picLocks noChangeAspect="1"/>
          </p:cNvPicPr>
          <p:nvPr/>
        </p:nvPicPr>
        <p:blipFill>
          <a:blip r:embed="rId7"/>
          <a:stretch>
            <a:fillRect/>
          </a:stretch>
        </p:blipFill>
        <p:spPr>
          <a:xfrm>
            <a:off x="2843351" y="5416891"/>
            <a:ext cx="457558" cy="291418"/>
          </a:xfrm>
          <a:prstGeom prst="rect">
            <a:avLst/>
          </a:prstGeom>
        </p:spPr>
      </p:pic>
      <p:sp>
        <p:nvSpPr>
          <p:cNvPr id="16" name="Speech Bubble: Rectangle 13"/>
          <p:cNvSpPr/>
          <p:nvPr/>
        </p:nvSpPr>
        <p:spPr>
          <a:xfrm>
            <a:off x="6853555" y="4459546"/>
            <a:ext cx="1880870" cy="612648"/>
          </a:xfrm>
          <a:prstGeom prst="wedgeRectCallout">
            <a:avLst>
              <a:gd name="adj1" fmla="val -235141"/>
              <a:gd name="adj2" fmla="val 118864"/>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ci</a:t>
            </a:r>
            <a:r>
              <a:rPr lang="en-US" i="1" baseline="-25000" dirty="0" err="1">
                <a:solidFill>
                  <a:schemeClr val="tx1"/>
                </a:solidFill>
              </a:rPr>
              <a:t>p,h</a:t>
            </a:r>
            <a:r>
              <a:rPr lang="en-US" dirty="0">
                <a:solidFill>
                  <a:schemeClr val="tx1"/>
                </a:solidFill>
              </a:rPr>
              <a:t> </a:t>
            </a:r>
          </a:p>
          <a:p>
            <a:pPr algn="ctr"/>
            <a:r>
              <a:rPr lang="en-US" dirty="0">
                <a:solidFill>
                  <a:schemeClr val="tx1"/>
                </a:solidFill>
              </a:rPr>
              <a:t>Initialization cost</a:t>
            </a:r>
          </a:p>
        </p:txBody>
      </p:sp>
    </p:spTree>
    <p:extLst>
      <p:ext uri="{BB962C8B-B14F-4D97-AF65-F5344CB8AC3E}">
        <p14:creationId xmlns:p14="http://schemas.microsoft.com/office/powerpoint/2010/main" val="41673230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676400" y="2734577"/>
            <a:ext cx="5425190" cy="4093854"/>
          </a:xfrm>
          <a:prstGeom prst="rect">
            <a:avLst/>
          </a:prstGeom>
        </p:spPr>
      </p:pic>
      <p:sp>
        <p:nvSpPr>
          <p:cNvPr id="2" name="Title 1"/>
          <p:cNvSpPr>
            <a:spLocks noGrp="1"/>
          </p:cNvSpPr>
          <p:nvPr>
            <p:ph type="title"/>
          </p:nvPr>
        </p:nvSpPr>
        <p:spPr/>
        <p:txBody>
          <a:bodyPr>
            <a:normAutofit fontScale="90000"/>
          </a:bodyPr>
          <a:lstStyle/>
          <a:p>
            <a:br>
              <a:rPr lang="en-US" dirty="0"/>
            </a:br>
            <a:r>
              <a:rPr lang="en-US" dirty="0"/>
              <a:t>State Transfer Model (2/2)</a:t>
            </a:r>
          </a:p>
        </p:txBody>
      </p:sp>
      <p:sp>
        <p:nvSpPr>
          <p:cNvPr id="3" name="Rectangle 2"/>
          <p:cNvSpPr/>
          <p:nvPr/>
        </p:nvSpPr>
        <p:spPr>
          <a:xfrm>
            <a:off x="147320" y="1371600"/>
            <a:ext cx="8610600" cy="2246769"/>
          </a:xfrm>
          <a:prstGeom prst="rect">
            <a:avLst/>
          </a:prstGeom>
        </p:spPr>
        <p:txBody>
          <a:bodyPr wrap="square">
            <a:spAutoFit/>
          </a:bodyPr>
          <a:lstStyle/>
          <a:p>
            <a:pPr marL="285750" indent="-285750">
              <a:buFont typeface="Arial" panose="020B0604020202020204" pitchFamily="34" charset="0"/>
              <a:buChar char="•"/>
            </a:pPr>
            <a:r>
              <a:rPr lang="en-US" sz="2000" dirty="0" err="1"/>
              <a:t>dd</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i="1" dirty="0" err="1"/>
              <a:t>eed</a:t>
            </a:r>
            <a:r>
              <a:rPr lang="en-US" sz="2000" i="1" baseline="-25000" dirty="0" err="1"/>
              <a:t>p</a:t>
            </a:r>
            <a:r>
              <a:rPr lang="en-US" sz="2000" dirty="0"/>
              <a:t> is the expected remaining execution duration of application </a:t>
            </a:r>
            <a:r>
              <a:rPr lang="en-US" sz="2000" i="1" dirty="0"/>
              <a:t>p</a:t>
            </a:r>
            <a:endParaRPr lang="en-US" sz="2000" dirty="0"/>
          </a:p>
          <a:p>
            <a:r>
              <a:rPr lang="en-US" sz="2000" dirty="0"/>
              <a:t>    </a:t>
            </a:r>
          </a:p>
          <a:p>
            <a:pPr marL="285750" indent="-285750">
              <a:buFont typeface="Arial" panose="020B0604020202020204" pitchFamily="34" charset="0"/>
              <a:buChar char="•"/>
            </a:pPr>
            <a:r>
              <a:rPr lang="en-US" sz="2000" dirty="0"/>
              <a:t>      tolerance percentage value before the application user starts to observe the improved response time</a:t>
            </a:r>
          </a:p>
          <a:p>
            <a:pPr marL="285750" indent="-285750">
              <a:buFont typeface="Arial" panose="020B0604020202020204" pitchFamily="34" charset="0"/>
              <a:buChar char="•"/>
            </a:pPr>
            <a:endParaRPr lang="en-US" sz="2000" dirty="0"/>
          </a:p>
        </p:txBody>
      </p:sp>
      <p:sp>
        <p:nvSpPr>
          <p:cNvPr id="13" name="Rectangle 12"/>
          <p:cNvSpPr/>
          <p:nvPr/>
        </p:nvSpPr>
        <p:spPr>
          <a:xfrm>
            <a:off x="3201430" y="5589963"/>
            <a:ext cx="227570" cy="35258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h</a:t>
            </a:r>
          </a:p>
        </p:txBody>
      </p:sp>
      <p:pic>
        <p:nvPicPr>
          <p:cNvPr id="11" name="Picture 10"/>
          <p:cNvPicPr>
            <a:picLocks noChangeAspect="1"/>
          </p:cNvPicPr>
          <p:nvPr/>
        </p:nvPicPr>
        <p:blipFill>
          <a:blip r:embed="rId4"/>
          <a:stretch>
            <a:fillRect/>
          </a:stretch>
        </p:blipFill>
        <p:spPr>
          <a:xfrm>
            <a:off x="2813316" y="5382215"/>
            <a:ext cx="463284" cy="295065"/>
          </a:xfrm>
          <a:prstGeom prst="rect">
            <a:avLst/>
          </a:prstGeom>
        </p:spPr>
      </p:pic>
      <p:pic>
        <p:nvPicPr>
          <p:cNvPr id="16" name="Picture 15"/>
          <p:cNvPicPr>
            <a:picLocks noChangeAspect="1"/>
          </p:cNvPicPr>
          <p:nvPr/>
        </p:nvPicPr>
        <p:blipFill>
          <a:blip r:embed="rId5"/>
          <a:stretch>
            <a:fillRect/>
          </a:stretch>
        </p:blipFill>
        <p:spPr>
          <a:xfrm>
            <a:off x="490537" y="1311090"/>
            <a:ext cx="2815620" cy="746309"/>
          </a:xfrm>
          <a:prstGeom prst="rect">
            <a:avLst/>
          </a:prstGeom>
        </p:spPr>
      </p:pic>
      <p:pic>
        <p:nvPicPr>
          <p:cNvPr id="17" name="Picture 16"/>
          <p:cNvPicPr>
            <a:picLocks noChangeAspect="1"/>
          </p:cNvPicPr>
          <p:nvPr/>
        </p:nvPicPr>
        <p:blipFill>
          <a:blip r:embed="rId6"/>
          <a:stretch>
            <a:fillRect/>
          </a:stretch>
        </p:blipFill>
        <p:spPr>
          <a:xfrm>
            <a:off x="490537" y="2568925"/>
            <a:ext cx="304800" cy="331304"/>
          </a:xfrm>
          <a:prstGeom prst="rect">
            <a:avLst/>
          </a:prstGeom>
        </p:spPr>
      </p:pic>
      <p:sp>
        <p:nvSpPr>
          <p:cNvPr id="18" name="Arc 17"/>
          <p:cNvSpPr/>
          <p:nvPr/>
        </p:nvSpPr>
        <p:spPr>
          <a:xfrm rot="20696007" flipH="1">
            <a:off x="2960985" y="4055453"/>
            <a:ext cx="906207" cy="1438660"/>
          </a:xfrm>
          <a:prstGeom prst="arc">
            <a:avLst>
              <a:gd name="adj1" fmla="val 16697751"/>
              <a:gd name="adj2" fmla="val 347443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846086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Service Provider Costs</a:t>
            </a:r>
          </a:p>
        </p:txBody>
      </p:sp>
      <p:sp>
        <p:nvSpPr>
          <p:cNvPr id="3" name="Rectangle 2"/>
          <p:cNvSpPr/>
          <p:nvPr/>
        </p:nvSpPr>
        <p:spPr>
          <a:xfrm>
            <a:off x="147320" y="1371600"/>
            <a:ext cx="8610600" cy="4708981"/>
          </a:xfrm>
          <a:prstGeom prst="rect">
            <a:avLst/>
          </a:prstGeom>
        </p:spPr>
        <p:txBody>
          <a:bodyPr wrap="square">
            <a:spAutoFit/>
          </a:bodyPr>
          <a:lstStyle/>
          <a:p>
            <a:pPr marL="285750" indent="-285750">
              <a:buFont typeface="Arial" panose="020B0604020202020204" pitchFamily="34" charset="0"/>
              <a:buChar char="•"/>
            </a:pPr>
            <a:r>
              <a:rPr lang="en-US" sz="2000" dirty="0"/>
              <a:t>For the service provider, the cost of deploying an application on MDC server is much higher compared CDC server</a:t>
            </a:r>
          </a:p>
          <a:p>
            <a:pPr marL="742950" lvl="1" indent="-285750">
              <a:buFont typeface="Arial" panose="020B0604020202020204" pitchFamily="34" charset="0"/>
              <a:buChar char="•"/>
            </a:pPr>
            <a:r>
              <a:rPr lang="en-US" sz="2000" dirty="0"/>
              <a:t>for deploying applications </a:t>
            </a:r>
            <a:r>
              <a:rPr lang="en-US" sz="2000" i="1" dirty="0"/>
              <a:t>p</a:t>
            </a:r>
            <a:r>
              <a:rPr lang="en-US" sz="2000" dirty="0"/>
              <a:t> on host </a:t>
            </a:r>
            <a:r>
              <a:rPr lang="en-US" sz="2000" i="1" dirty="0"/>
              <a:t>h</a:t>
            </a:r>
            <a:r>
              <a:rPr lang="en-US" sz="2000" dirty="0"/>
              <a:t>, cost is the extra duration for which the server has to be turned on and can be represented as: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i="1" dirty="0" err="1"/>
              <a:t>J</a:t>
            </a:r>
            <a:r>
              <a:rPr lang="en-US" sz="2000" i="1" baseline="-25000" dirty="0" err="1"/>
              <a:t>h</a:t>
            </a:r>
            <a:r>
              <a:rPr lang="en-US" sz="2000" dirty="0"/>
              <a:t> represent the set of all applications currently running on a MDC host </a:t>
            </a:r>
            <a:r>
              <a:rPr lang="en-US" sz="2000" i="1" dirty="0"/>
              <a:t>h </a:t>
            </a:r>
            <a:r>
              <a:rPr lang="en-US" sz="2000" dirty="0"/>
              <a:t>and</a:t>
            </a:r>
          </a:p>
          <a:p>
            <a:pPr marL="285750" indent="-285750">
              <a:buFont typeface="Arial" panose="020B0604020202020204" pitchFamily="34" charset="0"/>
              <a:buChar char="•"/>
            </a:pPr>
            <a:r>
              <a:rPr lang="en-US" sz="2000" dirty="0"/>
              <a:t>The total cost for deployment on host </a:t>
            </a:r>
            <a:r>
              <a:rPr lang="en-US" sz="2000" i="1" dirty="0"/>
              <a:t>h</a:t>
            </a:r>
            <a:r>
              <a:rPr lang="en-US" sz="2000" dirty="0"/>
              <a:t> 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Constant D   depends on cost of powering on the MDC </a:t>
            </a:r>
          </a:p>
          <a:p>
            <a:r>
              <a:rPr lang="en-US" sz="2000" dirty="0"/>
              <a:t>     server </a:t>
            </a:r>
            <a:r>
              <a:rPr lang="en-US" sz="2000" i="1" dirty="0"/>
              <a:t>h</a:t>
            </a:r>
            <a:r>
              <a:rPr lang="en-US" sz="2000" dirty="0"/>
              <a:t>, and      depends on the cost for transferring </a:t>
            </a:r>
          </a:p>
          <a:p>
            <a:r>
              <a:rPr lang="en-US" sz="2000" dirty="0"/>
              <a:t>     the state to host </a:t>
            </a:r>
            <a:r>
              <a:rPr lang="en-US" sz="2000" i="1" dirty="0"/>
              <a:t>h</a:t>
            </a:r>
          </a:p>
          <a:p>
            <a:pPr marL="285750" indent="-285750">
              <a:buFont typeface="Arial" panose="020B0604020202020204" pitchFamily="34" charset="0"/>
              <a:buChar char="•"/>
            </a:pPr>
            <a:endParaRPr lang="en-US" sz="2000" dirty="0"/>
          </a:p>
        </p:txBody>
      </p:sp>
      <p:pic>
        <p:nvPicPr>
          <p:cNvPr id="4" name="Picture 3"/>
          <p:cNvPicPr>
            <a:picLocks noChangeAspect="1"/>
          </p:cNvPicPr>
          <p:nvPr/>
        </p:nvPicPr>
        <p:blipFill>
          <a:blip r:embed="rId2"/>
          <a:stretch>
            <a:fillRect/>
          </a:stretch>
        </p:blipFill>
        <p:spPr>
          <a:xfrm>
            <a:off x="1704657" y="2635120"/>
            <a:ext cx="5229543" cy="870080"/>
          </a:xfrm>
          <a:prstGeom prst="rect">
            <a:avLst/>
          </a:prstGeom>
        </p:spPr>
      </p:pic>
      <p:pic>
        <p:nvPicPr>
          <p:cNvPr id="5" name="Picture 4"/>
          <p:cNvPicPr>
            <a:picLocks noChangeAspect="1"/>
          </p:cNvPicPr>
          <p:nvPr/>
        </p:nvPicPr>
        <p:blipFill>
          <a:blip r:embed="rId3"/>
          <a:stretch>
            <a:fillRect/>
          </a:stretch>
        </p:blipFill>
        <p:spPr>
          <a:xfrm>
            <a:off x="7848600" y="3609975"/>
            <a:ext cx="638175" cy="276225"/>
          </a:xfrm>
          <a:prstGeom prst="rect">
            <a:avLst/>
          </a:prstGeom>
        </p:spPr>
      </p:pic>
      <p:pic>
        <p:nvPicPr>
          <p:cNvPr id="6" name="Picture 5"/>
          <p:cNvPicPr>
            <a:picLocks noChangeAspect="1"/>
          </p:cNvPicPr>
          <p:nvPr/>
        </p:nvPicPr>
        <p:blipFill>
          <a:blip r:embed="rId4"/>
          <a:stretch>
            <a:fillRect/>
          </a:stretch>
        </p:blipFill>
        <p:spPr>
          <a:xfrm>
            <a:off x="2271712" y="4129087"/>
            <a:ext cx="4052888" cy="630234"/>
          </a:xfrm>
          <a:prstGeom prst="rect">
            <a:avLst/>
          </a:prstGeom>
        </p:spPr>
      </p:pic>
      <p:pic>
        <p:nvPicPr>
          <p:cNvPr id="7" name="Picture 6"/>
          <p:cNvPicPr>
            <a:picLocks noChangeAspect="1"/>
          </p:cNvPicPr>
          <p:nvPr/>
        </p:nvPicPr>
        <p:blipFill>
          <a:blip r:embed="rId5"/>
          <a:stretch>
            <a:fillRect/>
          </a:stretch>
        </p:blipFill>
        <p:spPr>
          <a:xfrm>
            <a:off x="1524000" y="4833364"/>
            <a:ext cx="295275" cy="238125"/>
          </a:xfrm>
          <a:prstGeom prst="rect">
            <a:avLst/>
          </a:prstGeom>
        </p:spPr>
      </p:pic>
      <p:pic>
        <p:nvPicPr>
          <p:cNvPr id="8" name="Picture 7"/>
          <p:cNvPicPr>
            <a:picLocks noChangeAspect="1"/>
          </p:cNvPicPr>
          <p:nvPr/>
        </p:nvPicPr>
        <p:blipFill>
          <a:blip r:embed="rId6"/>
          <a:stretch>
            <a:fillRect/>
          </a:stretch>
        </p:blipFill>
        <p:spPr>
          <a:xfrm>
            <a:off x="1913232" y="5105400"/>
            <a:ext cx="257175" cy="26670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3357" y="4045967"/>
            <a:ext cx="2033418" cy="1988132"/>
          </a:xfrm>
          <a:prstGeom prst="rect">
            <a:avLst/>
          </a:prstGeom>
        </p:spPr>
      </p:pic>
      <p:sp>
        <p:nvSpPr>
          <p:cNvPr id="12" name="TextBox 11"/>
          <p:cNvSpPr txBox="1"/>
          <p:nvPr/>
        </p:nvSpPr>
        <p:spPr>
          <a:xfrm>
            <a:off x="7729891" y="5372100"/>
            <a:ext cx="306494" cy="369332"/>
          </a:xfrm>
          <a:prstGeom prst="rect">
            <a:avLst/>
          </a:prstGeom>
          <a:noFill/>
        </p:spPr>
        <p:txBody>
          <a:bodyPr wrap="none" rtlCol="0">
            <a:spAutoFit/>
          </a:bodyPr>
          <a:lstStyle/>
          <a:p>
            <a:r>
              <a:rPr lang="en-US" i="1" dirty="0"/>
              <a:t>h</a:t>
            </a:r>
          </a:p>
        </p:txBody>
      </p:sp>
      <p:sp>
        <p:nvSpPr>
          <p:cNvPr id="16" name="Speech Bubble: Rectangle 15"/>
          <p:cNvSpPr/>
          <p:nvPr/>
        </p:nvSpPr>
        <p:spPr>
          <a:xfrm>
            <a:off x="7729891" y="5959141"/>
            <a:ext cx="1163602" cy="612648"/>
          </a:xfrm>
          <a:prstGeom prst="wedgeRectCallout">
            <a:avLst>
              <a:gd name="adj1" fmla="val 4439"/>
              <a:gd name="adj2" fmla="val -29546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p</a:t>
            </a:r>
          </a:p>
          <a:p>
            <a:pPr algn="ctr"/>
            <a:r>
              <a:rPr lang="en-US" dirty="0">
                <a:solidFill>
                  <a:schemeClr val="tx1"/>
                </a:solidFill>
              </a:rPr>
              <a:t>target app</a:t>
            </a:r>
          </a:p>
        </p:txBody>
      </p:sp>
      <p:sp>
        <p:nvSpPr>
          <p:cNvPr id="17" name="Speech Bubble: Rectangle 16"/>
          <p:cNvSpPr/>
          <p:nvPr/>
        </p:nvSpPr>
        <p:spPr>
          <a:xfrm>
            <a:off x="4166435" y="6091820"/>
            <a:ext cx="1551156" cy="612648"/>
          </a:xfrm>
          <a:prstGeom prst="wedgeRectCallout">
            <a:avLst>
              <a:gd name="adj1" fmla="val 138190"/>
              <a:gd name="adj2" fmla="val -31553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1"/>
                </a:solidFill>
              </a:rPr>
              <a:t>J</a:t>
            </a:r>
            <a:r>
              <a:rPr lang="en-US" i="1" baseline="-25000" dirty="0" err="1">
                <a:solidFill>
                  <a:schemeClr val="tx1"/>
                </a:solidFill>
              </a:rPr>
              <a:t>h</a:t>
            </a:r>
            <a:endParaRPr lang="en-US" i="1" baseline="-25000" dirty="0">
              <a:solidFill>
                <a:schemeClr val="tx1"/>
              </a:solidFill>
            </a:endParaRPr>
          </a:p>
          <a:p>
            <a:pPr algn="ctr"/>
            <a:r>
              <a:rPr lang="en-US" dirty="0">
                <a:solidFill>
                  <a:schemeClr val="tx1"/>
                </a:solidFill>
              </a:rPr>
              <a:t>existing apps</a:t>
            </a:r>
          </a:p>
        </p:txBody>
      </p:sp>
    </p:spTree>
    <p:extLst>
      <p:ext uri="{BB962C8B-B14F-4D97-AF65-F5344CB8AC3E}">
        <p14:creationId xmlns:p14="http://schemas.microsoft.com/office/powerpoint/2010/main" val="23787028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3871912" y="4090512"/>
            <a:ext cx="2819399" cy="471441"/>
          </a:xfrm>
          <a:prstGeom prst="rect">
            <a:avLst/>
          </a:prstGeom>
        </p:spPr>
      </p:pic>
      <p:sp>
        <p:nvSpPr>
          <p:cNvPr id="2" name="Title 1"/>
          <p:cNvSpPr>
            <a:spLocks noGrp="1"/>
          </p:cNvSpPr>
          <p:nvPr>
            <p:ph type="title"/>
          </p:nvPr>
        </p:nvSpPr>
        <p:spPr/>
        <p:txBody>
          <a:bodyPr>
            <a:normAutofit fontScale="90000"/>
          </a:bodyPr>
          <a:lstStyle/>
          <a:p>
            <a:br>
              <a:rPr lang="en-US" dirty="0"/>
            </a:br>
            <a:r>
              <a:rPr lang="en-US" dirty="0"/>
              <a:t>Objective Formulation</a:t>
            </a:r>
          </a:p>
        </p:txBody>
      </p:sp>
      <p:sp>
        <p:nvSpPr>
          <p:cNvPr id="3" name="Rectangle 2"/>
          <p:cNvSpPr/>
          <p:nvPr/>
        </p:nvSpPr>
        <p:spPr>
          <a:xfrm>
            <a:off x="147320" y="1371600"/>
            <a:ext cx="8610600" cy="707886"/>
          </a:xfrm>
          <a:prstGeom prst="rect">
            <a:avLst/>
          </a:prstGeom>
        </p:spPr>
        <p:txBody>
          <a:bodyPr wrap="square">
            <a:spAutoFit/>
          </a:bodyPr>
          <a:lstStyle/>
          <a:p>
            <a:pPr marL="285750" indent="-285750">
              <a:buFont typeface="Arial" panose="020B0604020202020204" pitchFamily="34" charset="0"/>
              <a:buChar char="•"/>
            </a:pPr>
            <a:r>
              <a:rPr lang="en-US" sz="2000" dirty="0"/>
              <a:t>Optimization problem:</a:t>
            </a:r>
          </a:p>
          <a:p>
            <a:pPr marL="285750" indent="-285750">
              <a:buFont typeface="Arial" panose="020B0604020202020204" pitchFamily="34" charset="0"/>
              <a:buChar char="•"/>
            </a:pPr>
            <a:endParaRPr lang="en-US" sz="2000" dirty="0"/>
          </a:p>
        </p:txBody>
      </p:sp>
      <p:pic>
        <p:nvPicPr>
          <p:cNvPr id="11" name="Picture 10"/>
          <p:cNvPicPr>
            <a:picLocks noChangeAspect="1"/>
          </p:cNvPicPr>
          <p:nvPr/>
        </p:nvPicPr>
        <p:blipFill>
          <a:blip r:embed="rId3"/>
          <a:stretch>
            <a:fillRect/>
          </a:stretch>
        </p:blipFill>
        <p:spPr>
          <a:xfrm>
            <a:off x="3417201" y="3504221"/>
            <a:ext cx="3274110" cy="493359"/>
          </a:xfrm>
          <a:prstGeom prst="rect">
            <a:avLst/>
          </a:prstGeom>
        </p:spPr>
      </p:pic>
      <p:pic>
        <p:nvPicPr>
          <p:cNvPr id="13" name="Picture 12"/>
          <p:cNvPicPr>
            <a:picLocks noChangeAspect="1"/>
          </p:cNvPicPr>
          <p:nvPr/>
        </p:nvPicPr>
        <p:blipFill>
          <a:blip r:embed="rId4"/>
          <a:stretch>
            <a:fillRect/>
          </a:stretch>
        </p:blipFill>
        <p:spPr>
          <a:xfrm>
            <a:off x="1385490" y="2015656"/>
            <a:ext cx="2364316" cy="926318"/>
          </a:xfrm>
          <a:prstGeom prst="rect">
            <a:avLst/>
          </a:prstGeom>
        </p:spPr>
      </p:pic>
      <p:pic>
        <p:nvPicPr>
          <p:cNvPr id="15" name="Picture 14"/>
          <p:cNvPicPr>
            <a:picLocks noChangeAspect="1"/>
          </p:cNvPicPr>
          <p:nvPr/>
        </p:nvPicPr>
        <p:blipFill>
          <a:blip r:embed="rId5"/>
          <a:stretch>
            <a:fillRect/>
          </a:stretch>
        </p:blipFill>
        <p:spPr>
          <a:xfrm>
            <a:off x="2599954" y="2955701"/>
            <a:ext cx="4091357" cy="455588"/>
          </a:xfrm>
          <a:prstGeom prst="rect">
            <a:avLst/>
          </a:prstGeom>
        </p:spPr>
      </p:pic>
      <p:pic>
        <p:nvPicPr>
          <p:cNvPr id="16" name="Picture 15"/>
          <p:cNvPicPr>
            <a:picLocks noChangeAspect="1"/>
          </p:cNvPicPr>
          <p:nvPr/>
        </p:nvPicPr>
        <p:blipFill>
          <a:blip r:embed="rId6"/>
          <a:stretch>
            <a:fillRect/>
          </a:stretch>
        </p:blipFill>
        <p:spPr>
          <a:xfrm>
            <a:off x="1062404" y="4953000"/>
            <a:ext cx="4900246" cy="762000"/>
          </a:xfrm>
          <a:prstGeom prst="rect">
            <a:avLst/>
          </a:prstGeom>
        </p:spPr>
      </p:pic>
      <p:sp>
        <p:nvSpPr>
          <p:cNvPr id="17" name="Speech Bubble: Rectangle 16"/>
          <p:cNvSpPr/>
          <p:nvPr/>
        </p:nvSpPr>
        <p:spPr>
          <a:xfrm>
            <a:off x="7086600" y="2192967"/>
            <a:ext cx="1551156" cy="397833"/>
          </a:xfrm>
          <a:prstGeom prst="wedgeRectCallout">
            <a:avLst>
              <a:gd name="adj1" fmla="val -102210"/>
              <a:gd name="adj2" fmla="val 12990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existing apps</a:t>
            </a:r>
          </a:p>
        </p:txBody>
      </p:sp>
      <p:sp>
        <p:nvSpPr>
          <p:cNvPr id="18" name="Speech Bubble: Rectangle 17"/>
          <p:cNvSpPr/>
          <p:nvPr/>
        </p:nvSpPr>
        <p:spPr>
          <a:xfrm>
            <a:off x="7107072" y="2915523"/>
            <a:ext cx="1551156" cy="397833"/>
          </a:xfrm>
          <a:prstGeom prst="wedgeRectCallout">
            <a:avLst>
              <a:gd name="adj1" fmla="val -77610"/>
              <a:gd name="adj2" fmla="val 11968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target app</a:t>
            </a:r>
          </a:p>
        </p:txBody>
      </p:sp>
      <p:sp>
        <p:nvSpPr>
          <p:cNvPr id="19" name="Speech Bubble: Rectangle 18"/>
          <p:cNvSpPr/>
          <p:nvPr/>
        </p:nvSpPr>
        <p:spPr>
          <a:xfrm>
            <a:off x="6628260" y="4654885"/>
            <a:ext cx="2057400" cy="783847"/>
          </a:xfrm>
          <a:prstGeom prst="wedgeRectCallout">
            <a:avLst>
              <a:gd name="adj1" fmla="val -116486"/>
              <a:gd name="adj2" fmla="val -66178"/>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transfer duration</a:t>
            </a:r>
          </a:p>
        </p:txBody>
      </p:sp>
    </p:spTree>
    <p:extLst>
      <p:ext uri="{BB962C8B-B14F-4D97-AF65-F5344CB8AC3E}">
        <p14:creationId xmlns:p14="http://schemas.microsoft.com/office/powerpoint/2010/main" val="102265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Cloud Provider Practices:</a:t>
            </a:r>
            <a:br>
              <a:rPr lang="en-US" dirty="0"/>
            </a:br>
            <a:r>
              <a:rPr lang="en-US" dirty="0"/>
              <a:t>Server Overbooking</a:t>
            </a:r>
          </a:p>
        </p:txBody>
      </p:sp>
      <p:sp>
        <p:nvSpPr>
          <p:cNvPr id="3" name="Rectangle 10"/>
          <p:cNvSpPr>
            <a:spLocks noChangeArrowheads="1"/>
          </p:cNvSpPr>
          <p:nvPr/>
        </p:nvSpPr>
        <p:spPr bwMode="auto">
          <a:xfrm>
            <a:off x="161925" y="1371179"/>
            <a:ext cx="8763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eaLnBrk="1" hangingPunct="1">
              <a:buFont typeface="Arial" panose="020B0604020202020204" pitchFamily="34" charset="0"/>
              <a:buChar char="•"/>
            </a:pPr>
            <a:r>
              <a:rPr lang="en-US" altLang="en-US" sz="2400" dirty="0"/>
              <a:t>Cloud service providers (CSPs) commit more resources than available</a:t>
            </a:r>
          </a:p>
          <a:p>
            <a:pPr marL="1200150" lvl="1" indent="-457200" eaLnBrk="1" hangingPunct="1">
              <a:buFont typeface="Arial" panose="020B0604020202020204" pitchFamily="34" charset="0"/>
              <a:buChar char="•"/>
            </a:pPr>
            <a:r>
              <a:rPr lang="en-US" altLang="en-US" sz="2000" b="1" dirty="0"/>
              <a:t>reduces power consumption</a:t>
            </a:r>
            <a:r>
              <a:rPr lang="en-US" altLang="en-US" sz="2000" dirty="0"/>
              <a:t> by consolidating VMs</a:t>
            </a:r>
          </a:p>
          <a:p>
            <a:pPr marL="1200150" lvl="1" indent="-457200" eaLnBrk="1" hangingPunct="1">
              <a:buFont typeface="Arial" panose="020B0604020202020204" pitchFamily="34" charset="0"/>
              <a:buChar char="•"/>
            </a:pPr>
            <a:r>
              <a:rPr lang="en-US" altLang="en-US" sz="2000" dirty="0"/>
              <a:t>Serves more customers</a:t>
            </a:r>
          </a:p>
          <a:p>
            <a:pPr marL="457200" indent="-457200" eaLnBrk="1" hangingPunct="1">
              <a:buFont typeface="Arial" panose="020B0604020202020204" pitchFamily="34" charset="0"/>
              <a:buChar char="•"/>
            </a:pPr>
            <a:r>
              <a:rPr lang="en-US" altLang="en-US" sz="2000" dirty="0"/>
              <a:t>May result in significant </a:t>
            </a:r>
            <a:r>
              <a:rPr lang="en-US" altLang="en-US" sz="2000" b="1" dirty="0"/>
              <a:t>jitters</a:t>
            </a:r>
            <a:endParaRPr lang="en-US" altLang="en-US" sz="3200" dirty="0"/>
          </a:p>
          <a:p>
            <a:pPr marL="457200" indent="-457200" eaLnBrk="1" hangingPunct="1">
              <a:buFont typeface="Arial" panose="020B0604020202020204" pitchFamily="34" charset="0"/>
              <a:buChar char="•"/>
            </a:pPr>
            <a:r>
              <a:rPr lang="en-US" altLang="en-US" sz="2000" dirty="0"/>
              <a:t>Bad for CPS/IoT applications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8366"/>
            <a:ext cx="3201720" cy="19342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28366"/>
            <a:ext cx="3180469" cy="19213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3529" y="3628366"/>
            <a:ext cx="3180471" cy="1921398"/>
          </a:xfrm>
          <a:prstGeom prst="rect">
            <a:avLst/>
          </a:prstGeom>
        </p:spPr>
      </p:pic>
      <p:sp>
        <p:nvSpPr>
          <p:cNvPr id="8" name="TextBox 7"/>
          <p:cNvSpPr txBox="1"/>
          <p:nvPr/>
        </p:nvSpPr>
        <p:spPr>
          <a:xfrm>
            <a:off x="371475" y="6412468"/>
            <a:ext cx="8458200" cy="369332"/>
          </a:xfrm>
          <a:prstGeom prst="rect">
            <a:avLst/>
          </a:prstGeom>
          <a:noFill/>
        </p:spPr>
        <p:txBody>
          <a:bodyPr wrap="square" rtlCol="0">
            <a:spAutoFit/>
          </a:bodyPr>
          <a:lstStyle/>
          <a:p>
            <a:r>
              <a:rPr lang="en-US" sz="900" dirty="0"/>
              <a:t>Figure Source: Faruk Caglar, Shashank Shekhar, Aniruddha Gokhale and Xenofon Koutsoukos.  Intelligent, Performance Interference-Aware Resource Management for </a:t>
            </a:r>
            <a:r>
              <a:rPr lang="en-US" sz="900" dirty="0" err="1"/>
              <a:t>IoT</a:t>
            </a:r>
            <a:r>
              <a:rPr lang="en-US" sz="900" dirty="0"/>
              <a:t> Cloud </a:t>
            </a:r>
            <a:r>
              <a:rPr lang="en-US" sz="900" dirty="0" err="1"/>
              <a:t>Backends</a:t>
            </a:r>
            <a:r>
              <a:rPr lang="en-US" sz="900" dirty="0"/>
              <a:t>. In </a:t>
            </a:r>
            <a:r>
              <a:rPr lang="en-US" sz="900" i="1" dirty="0"/>
              <a:t>2016 IEEE First International Conference on Internet-of-Things Design and Implementation (</a:t>
            </a:r>
            <a:r>
              <a:rPr lang="en-US" sz="900" i="1" dirty="0" err="1"/>
              <a:t>IoTDI</a:t>
            </a:r>
            <a:r>
              <a:rPr lang="en-US" sz="900" i="1" dirty="0"/>
              <a:t>)</a:t>
            </a:r>
            <a:r>
              <a:rPr lang="en-US" sz="900" dirty="0"/>
              <a:t>, Berlin, Germany, 2016, pp. 95-105. </a:t>
            </a:r>
            <a:r>
              <a:rPr lang="en-US" sz="900" dirty="0" err="1"/>
              <a:t>doi</a:t>
            </a:r>
            <a:r>
              <a:rPr lang="en-US" sz="900" dirty="0"/>
              <a:t>: 10.1109/IoTDI.2015.36</a:t>
            </a:r>
          </a:p>
        </p:txBody>
      </p:sp>
    </p:spTree>
    <p:extLst>
      <p:ext uri="{BB962C8B-B14F-4D97-AF65-F5344CB8AC3E}">
        <p14:creationId xmlns:p14="http://schemas.microsoft.com/office/powerpoint/2010/main" val="36667865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600" y="1464739"/>
            <a:ext cx="7137503" cy="5346700"/>
          </a:xfrm>
          <a:prstGeom prst="rect">
            <a:avLst/>
          </a:prstGeom>
        </p:spPr>
      </p:pic>
      <p:sp>
        <p:nvSpPr>
          <p:cNvPr id="2" name="Title 1"/>
          <p:cNvSpPr>
            <a:spLocks noGrp="1"/>
          </p:cNvSpPr>
          <p:nvPr>
            <p:ph type="title"/>
          </p:nvPr>
        </p:nvSpPr>
        <p:spPr/>
        <p:txBody>
          <a:bodyPr>
            <a:noAutofit/>
          </a:bodyPr>
          <a:lstStyle/>
          <a:p>
            <a:r>
              <a:rPr lang="en-US" sz="3400" dirty="0"/>
              <a:t>Solution: </a:t>
            </a:r>
            <a:r>
              <a:rPr lang="en-US" sz="3400" b="1" dirty="0"/>
              <a:t>INDICES </a:t>
            </a:r>
            <a:r>
              <a:rPr lang="en-US" sz="3400" dirty="0"/>
              <a:t>(</a:t>
            </a:r>
            <a:r>
              <a:rPr lang="en-US" sz="3400" b="1" dirty="0" err="1"/>
              <a:t>IN</a:t>
            </a:r>
            <a:r>
              <a:rPr lang="en-US" sz="3400" dirty="0" err="1"/>
              <a:t>telligent</a:t>
            </a:r>
            <a:r>
              <a:rPr lang="en-US" sz="3400" dirty="0"/>
              <a:t> </a:t>
            </a:r>
            <a:r>
              <a:rPr lang="en-US" sz="3400" b="1" dirty="0" err="1"/>
              <a:t>D</a:t>
            </a:r>
            <a:r>
              <a:rPr lang="en-US" sz="3400" dirty="0" err="1"/>
              <a:t>eployer</a:t>
            </a:r>
            <a:r>
              <a:rPr lang="en-US" sz="3400" dirty="0"/>
              <a:t> for </a:t>
            </a:r>
            <a:r>
              <a:rPr lang="en-US" sz="3400" dirty="0" err="1"/>
              <a:t>ub</a:t>
            </a:r>
            <a:r>
              <a:rPr lang="en-US" sz="3400" b="1" dirty="0" err="1"/>
              <a:t>I</a:t>
            </a:r>
            <a:r>
              <a:rPr lang="en-US" sz="3400" dirty="0" err="1"/>
              <a:t>quitous</a:t>
            </a:r>
            <a:r>
              <a:rPr lang="en-US" sz="3400" dirty="0"/>
              <a:t> </a:t>
            </a:r>
            <a:r>
              <a:rPr lang="en-US" sz="3400" b="1" dirty="0"/>
              <a:t>C</a:t>
            </a:r>
            <a:r>
              <a:rPr lang="en-US" sz="3400" dirty="0"/>
              <a:t>loud and </a:t>
            </a:r>
            <a:r>
              <a:rPr lang="en-US" sz="3400" b="1" dirty="0"/>
              <a:t>E</a:t>
            </a:r>
            <a:r>
              <a:rPr lang="en-US" sz="3400" dirty="0"/>
              <a:t>dge </a:t>
            </a:r>
            <a:r>
              <a:rPr lang="en-US" sz="3400" b="1" dirty="0"/>
              <a:t>S</a:t>
            </a:r>
            <a:r>
              <a:rPr lang="en-US" sz="3400" dirty="0"/>
              <a:t>ervices)</a:t>
            </a:r>
          </a:p>
        </p:txBody>
      </p:sp>
      <p:sp>
        <p:nvSpPr>
          <p:cNvPr id="36" name="Arc 35"/>
          <p:cNvSpPr/>
          <p:nvPr/>
        </p:nvSpPr>
        <p:spPr>
          <a:xfrm rot="13428208">
            <a:off x="2419889" y="2435388"/>
            <a:ext cx="1082212" cy="1905000"/>
          </a:xfrm>
          <a:prstGeom prst="arc">
            <a:avLst>
              <a:gd name="adj1" fmla="val 16200000"/>
              <a:gd name="adj2" fmla="val 842780"/>
            </a:avLst>
          </a:prstGeom>
          <a:ln w="41275">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3040809" y="3958783"/>
            <a:ext cx="4419600" cy="461665"/>
          </a:xfrm>
          <a:prstGeom prst="rect">
            <a:avLst/>
          </a:prstGeom>
          <a:solidFill>
            <a:srgbClr val="FFFF00"/>
          </a:solidFill>
        </p:spPr>
        <p:txBody>
          <a:bodyPr wrap="square" rtlCol="0">
            <a:spAutoFit/>
          </a:bodyPr>
          <a:lstStyle/>
          <a:p>
            <a:r>
              <a:rPr lang="en-US" sz="2400" dirty="0"/>
              <a:t>Which edge resource to choose?</a:t>
            </a:r>
          </a:p>
        </p:txBody>
      </p:sp>
      <p:sp>
        <p:nvSpPr>
          <p:cNvPr id="39" name="Speech Bubble: Rectangle 8"/>
          <p:cNvSpPr/>
          <p:nvPr/>
        </p:nvSpPr>
        <p:spPr>
          <a:xfrm>
            <a:off x="5943600" y="2325905"/>
            <a:ext cx="3048000" cy="889692"/>
          </a:xfrm>
          <a:prstGeom prst="wedgeRectCallout">
            <a:avLst>
              <a:gd name="adj1" fmla="val -88515"/>
              <a:gd name="adj2" fmla="val 130939"/>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Different network latencies</a:t>
            </a:r>
          </a:p>
          <a:p>
            <a:pPr marL="285750" indent="-285750">
              <a:buFont typeface="Arial" panose="020B0604020202020204" pitchFamily="34" charset="0"/>
              <a:buChar char="•"/>
            </a:pPr>
            <a:r>
              <a:rPr lang="en-US" dirty="0">
                <a:solidFill>
                  <a:schemeClr val="tx1"/>
                </a:solidFill>
              </a:rPr>
              <a:t>Hardware Heterogeneity</a:t>
            </a:r>
          </a:p>
          <a:p>
            <a:pPr marL="285750" indent="-285750">
              <a:buFont typeface="Arial" panose="020B0604020202020204" pitchFamily="34" charset="0"/>
              <a:buChar char="•"/>
            </a:pPr>
            <a:r>
              <a:rPr lang="en-US" dirty="0">
                <a:solidFill>
                  <a:schemeClr val="tx1"/>
                </a:solidFill>
              </a:rPr>
              <a:t>Co-located applications</a:t>
            </a:r>
          </a:p>
        </p:txBody>
      </p:sp>
      <p:pic>
        <p:nvPicPr>
          <p:cNvPr id="3" name="Picture 2"/>
          <p:cNvPicPr>
            <a:picLocks noChangeAspect="1"/>
          </p:cNvPicPr>
          <p:nvPr/>
        </p:nvPicPr>
        <p:blipFill>
          <a:blip r:embed="rId4"/>
          <a:stretch>
            <a:fillRect/>
          </a:stretch>
        </p:blipFill>
        <p:spPr>
          <a:xfrm>
            <a:off x="1019175" y="4774634"/>
            <a:ext cx="7058025" cy="935007"/>
          </a:xfrm>
          <a:prstGeom prst="rect">
            <a:avLst/>
          </a:prstGeom>
        </p:spPr>
      </p:pic>
    </p:spTree>
    <p:extLst>
      <p:ext uri="{BB962C8B-B14F-4D97-AF65-F5344CB8AC3E}">
        <p14:creationId xmlns:p14="http://schemas.microsoft.com/office/powerpoint/2010/main" val="2731598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2296-3BE5-4542-9961-03B6DCA97976}"/>
              </a:ext>
            </a:extLst>
          </p:cNvPr>
          <p:cNvSpPr>
            <a:spLocks noGrp="1"/>
          </p:cNvSpPr>
          <p:nvPr>
            <p:ph type="title"/>
          </p:nvPr>
        </p:nvSpPr>
        <p:spPr/>
        <p:txBody>
          <a:bodyPr>
            <a:normAutofit fontScale="90000"/>
          </a:bodyPr>
          <a:lstStyle/>
          <a:p>
            <a:r>
              <a:rPr lang="en-US" dirty="0"/>
              <a:t>Performance Interference: Accounting for both Sensitivity and Pressure</a:t>
            </a:r>
          </a:p>
        </p:txBody>
      </p:sp>
      <p:sp>
        <p:nvSpPr>
          <p:cNvPr id="3" name="Rectangle 2">
            <a:extLst>
              <a:ext uri="{FF2B5EF4-FFF2-40B4-BE49-F238E27FC236}">
                <a16:creationId xmlns:a16="http://schemas.microsoft.com/office/drawing/2014/main" id="{6543E61E-3CF4-468F-9486-49593E65AB4D}"/>
              </a:ext>
            </a:extLst>
          </p:cNvPr>
          <p:cNvSpPr/>
          <p:nvPr/>
        </p:nvSpPr>
        <p:spPr>
          <a:xfrm>
            <a:off x="228600" y="1752600"/>
            <a:ext cx="8458200" cy="4524315"/>
          </a:xfrm>
          <a:prstGeom prst="rect">
            <a:avLst/>
          </a:prstGeom>
        </p:spPr>
        <p:txBody>
          <a:bodyPr wrap="square">
            <a:spAutoFit/>
          </a:bodyPr>
          <a:lstStyle/>
          <a:p>
            <a:pPr marL="742950" lvl="1" indent="-285750">
              <a:buFont typeface="Arial" panose="020B0604020202020204" pitchFamily="34" charset="0"/>
              <a:buChar char="•"/>
            </a:pPr>
            <a:r>
              <a:rPr lang="en-US" sz="2400" b="1" dirty="0"/>
              <a:t>Sensitivity</a:t>
            </a:r>
            <a:r>
              <a:rPr lang="en-US" sz="2400" dirty="0"/>
              <a:t>: Performance degradation of an application due to interference from other applications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Pressure</a:t>
            </a:r>
            <a:r>
              <a:rPr lang="en-US" sz="2400" dirty="0"/>
              <a:t>: Performance degradation of other co-located applications on the host due to the application</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b="1" i="1" dirty="0"/>
              <a:t>Depends both on the nature of application and the system architecture</a:t>
            </a:r>
          </a:p>
        </p:txBody>
      </p:sp>
      <p:pic>
        <p:nvPicPr>
          <p:cNvPr id="6" name="Picture 5"/>
          <p:cNvPicPr>
            <a:picLocks noChangeAspect="1"/>
          </p:cNvPicPr>
          <p:nvPr/>
        </p:nvPicPr>
        <p:blipFill>
          <a:blip r:embed="rId2"/>
          <a:stretch>
            <a:fillRect/>
          </a:stretch>
        </p:blipFill>
        <p:spPr>
          <a:xfrm>
            <a:off x="2024062" y="2514600"/>
            <a:ext cx="4867275" cy="942975"/>
          </a:xfrm>
          <a:prstGeom prst="rect">
            <a:avLst/>
          </a:prstGeom>
        </p:spPr>
      </p:pic>
      <p:pic>
        <p:nvPicPr>
          <p:cNvPr id="7" name="Picture 6"/>
          <p:cNvPicPr>
            <a:picLocks noChangeAspect="1"/>
          </p:cNvPicPr>
          <p:nvPr/>
        </p:nvPicPr>
        <p:blipFill>
          <a:blip r:embed="rId3"/>
          <a:stretch>
            <a:fillRect/>
          </a:stretch>
        </p:blipFill>
        <p:spPr>
          <a:xfrm>
            <a:off x="2051494" y="4419600"/>
            <a:ext cx="4629150" cy="971550"/>
          </a:xfrm>
          <a:prstGeom prst="rect">
            <a:avLst/>
          </a:prstGeom>
        </p:spPr>
      </p:pic>
      <p:sp>
        <p:nvSpPr>
          <p:cNvPr id="8" name="TextBox 7">
            <a:extLst>
              <a:ext uri="{FF2B5EF4-FFF2-40B4-BE49-F238E27FC236}">
                <a16:creationId xmlns:a16="http://schemas.microsoft.com/office/drawing/2014/main" id="{CEF9968C-52A1-46B8-85BF-2AF747E866DE}"/>
              </a:ext>
            </a:extLst>
          </p:cNvPr>
          <p:cNvSpPr txBox="1"/>
          <p:nvPr/>
        </p:nvSpPr>
        <p:spPr>
          <a:xfrm>
            <a:off x="200818" y="6357817"/>
            <a:ext cx="8742364" cy="400110"/>
          </a:xfrm>
          <a:prstGeom prst="rect">
            <a:avLst/>
          </a:prstGeom>
          <a:noFill/>
        </p:spPr>
        <p:txBody>
          <a:bodyPr wrap="square" rtlCol="0">
            <a:spAutoFit/>
          </a:bodyPr>
          <a:lstStyle/>
          <a:p>
            <a:r>
              <a:rPr lang="en-US" sz="1000" dirty="0"/>
              <a:t>Defined in: Zhang, </a:t>
            </a:r>
            <a:r>
              <a:rPr lang="en-US" sz="1000" dirty="0" err="1"/>
              <a:t>Yunqi</a:t>
            </a:r>
            <a:r>
              <a:rPr lang="en-US" sz="1000" dirty="0"/>
              <a:t>, Michael A. </a:t>
            </a:r>
            <a:r>
              <a:rPr lang="en-US" sz="1000" dirty="0" err="1"/>
              <a:t>Laurenzano</a:t>
            </a:r>
            <a:r>
              <a:rPr lang="en-US" sz="1000" dirty="0"/>
              <a:t>, Jason Mars, and </a:t>
            </a:r>
            <a:r>
              <a:rPr lang="en-US" sz="1000" dirty="0" err="1"/>
              <a:t>Lingjia</a:t>
            </a:r>
            <a:r>
              <a:rPr lang="en-US" sz="1000" dirty="0"/>
              <a:t> Tang. "Smite: Precise </a:t>
            </a:r>
            <a:r>
              <a:rPr lang="en-US" sz="1000" dirty="0" err="1"/>
              <a:t>qos</a:t>
            </a:r>
            <a:r>
              <a:rPr lang="en-US" sz="1000" dirty="0"/>
              <a:t> prediction on real-system </a:t>
            </a:r>
            <a:r>
              <a:rPr lang="en-US" sz="1000" dirty="0" err="1"/>
              <a:t>smt</a:t>
            </a:r>
            <a:r>
              <a:rPr lang="en-US" sz="1000" dirty="0"/>
              <a:t> processors to improve utilization in warehouse scale computers." In </a:t>
            </a:r>
            <a:r>
              <a:rPr lang="en-US" sz="1000" i="1" dirty="0"/>
              <a:t>Proceedings of the 47th Annual IEEE/ACM International Symposium on Microarchitecture</a:t>
            </a:r>
            <a:r>
              <a:rPr lang="en-US" sz="1000" dirty="0"/>
              <a:t>, pp. 406-418. IEEE Computer Society, 2014.</a:t>
            </a:r>
          </a:p>
        </p:txBody>
      </p:sp>
    </p:spTree>
    <p:extLst>
      <p:ext uri="{BB962C8B-B14F-4D97-AF65-F5344CB8AC3E}">
        <p14:creationId xmlns:p14="http://schemas.microsoft.com/office/powerpoint/2010/main" val="3844548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Interference: Causes</a:t>
            </a:r>
          </a:p>
        </p:txBody>
      </p:sp>
      <p:pic>
        <p:nvPicPr>
          <p:cNvPr id="4" name="Picture 3"/>
          <p:cNvPicPr>
            <a:picLocks noChangeAspect="1"/>
          </p:cNvPicPr>
          <p:nvPr/>
        </p:nvPicPr>
        <p:blipFill>
          <a:blip r:embed="rId3"/>
          <a:stretch>
            <a:fillRect/>
          </a:stretch>
        </p:blipFill>
        <p:spPr>
          <a:xfrm>
            <a:off x="5257800" y="1371600"/>
            <a:ext cx="3386813" cy="2590800"/>
          </a:xfrm>
          <a:prstGeom prst="rect">
            <a:avLst/>
          </a:prstGeom>
        </p:spPr>
      </p:pic>
      <p:sp>
        <p:nvSpPr>
          <p:cNvPr id="5" name="Rectangle 4"/>
          <p:cNvSpPr/>
          <p:nvPr/>
        </p:nvSpPr>
        <p:spPr>
          <a:xfrm>
            <a:off x="188843" y="1585200"/>
            <a:ext cx="4764157" cy="2246769"/>
          </a:xfrm>
          <a:prstGeom prst="rect">
            <a:avLst/>
          </a:prstGeom>
        </p:spPr>
        <p:txBody>
          <a:bodyPr wrap="square">
            <a:spAutoFit/>
          </a:bodyPr>
          <a:lstStyle/>
          <a:p>
            <a:pPr marL="285750" indent="-285750">
              <a:buFont typeface="Arial" panose="020B0604020202020204" pitchFamily="34" charset="0"/>
              <a:buChar char="•"/>
            </a:pPr>
            <a:r>
              <a:rPr lang="en-US" sz="2000" b="1" dirty="0"/>
              <a:t>Hypervisor</a:t>
            </a:r>
            <a:r>
              <a:rPr lang="en-US" sz="2000" dirty="0"/>
              <a:t> or virtual machine monitor (VMM)</a:t>
            </a:r>
          </a:p>
          <a:p>
            <a:pPr marL="742950" lvl="1" indent="-285750">
              <a:buFont typeface="Arial" panose="020B0604020202020204" pitchFamily="34" charset="0"/>
              <a:buChar char="•"/>
            </a:pPr>
            <a:r>
              <a:rPr lang="en-US" sz="2000" dirty="0"/>
              <a:t>has overhead</a:t>
            </a:r>
          </a:p>
          <a:p>
            <a:pPr marL="285750" indent="-285750">
              <a:buFont typeface="Arial" panose="020B0604020202020204" pitchFamily="34" charset="0"/>
              <a:buChar char="•"/>
            </a:pPr>
            <a:r>
              <a:rPr lang="en-US" sz="2000" dirty="0"/>
              <a:t>Virtual CPUs can be de-scheduled </a:t>
            </a:r>
            <a:r>
              <a:rPr lang="en-US" sz="2000" b="1" dirty="0"/>
              <a:t>without notification </a:t>
            </a:r>
            <a:r>
              <a:rPr lang="en-US" sz="2000" dirty="0"/>
              <a:t>and virtual RAM can be swapped out</a:t>
            </a:r>
          </a:p>
          <a:p>
            <a:pPr marL="742950" lvl="1" indent="-285750">
              <a:buFont typeface="Arial" panose="020B0604020202020204" pitchFamily="34" charset="0"/>
              <a:buChar char="•"/>
            </a:pPr>
            <a:r>
              <a:rPr lang="en-US" sz="2000" dirty="0"/>
              <a:t>leads to performance anomalies</a:t>
            </a:r>
          </a:p>
        </p:txBody>
      </p:sp>
      <p:sp>
        <p:nvSpPr>
          <p:cNvPr id="7" name="TextBox 6"/>
          <p:cNvSpPr txBox="1"/>
          <p:nvPr/>
        </p:nvSpPr>
        <p:spPr>
          <a:xfrm>
            <a:off x="342900" y="6477000"/>
            <a:ext cx="8458200" cy="369332"/>
          </a:xfrm>
          <a:prstGeom prst="rect">
            <a:avLst/>
          </a:prstGeom>
          <a:noFill/>
        </p:spPr>
        <p:txBody>
          <a:bodyPr wrap="square" rtlCol="0">
            <a:spAutoFit/>
          </a:bodyPr>
          <a:lstStyle/>
          <a:p>
            <a:r>
              <a:rPr lang="en-US" sz="900" dirty="0"/>
              <a:t>Figure Source: </a:t>
            </a:r>
            <a:r>
              <a:rPr lang="en-US" sz="900" dirty="0" err="1"/>
              <a:t>Morabito</a:t>
            </a:r>
            <a:r>
              <a:rPr lang="en-US" sz="900" dirty="0"/>
              <a:t>, R., </a:t>
            </a:r>
            <a:r>
              <a:rPr lang="en-US" sz="900" dirty="0" err="1"/>
              <a:t>Kjällman</a:t>
            </a:r>
            <a:r>
              <a:rPr lang="en-US" sz="900" dirty="0"/>
              <a:t>, J., &amp; </a:t>
            </a:r>
            <a:r>
              <a:rPr lang="en-US" sz="900" dirty="0" err="1"/>
              <a:t>Komu</a:t>
            </a:r>
            <a:r>
              <a:rPr lang="en-US" sz="900" dirty="0"/>
              <a:t>, M. (2015, March). Hypervisors vs. lightweight virtualization: a performance comparison. In </a:t>
            </a:r>
            <a:r>
              <a:rPr lang="en-US" sz="900" i="1" dirty="0"/>
              <a:t>Cloud Engineering (IC2E), 2015 IEEE International Conference on</a:t>
            </a:r>
            <a:r>
              <a:rPr lang="en-US" sz="900" dirty="0"/>
              <a:t> (pp. 386-393). IEEE..</a:t>
            </a:r>
          </a:p>
        </p:txBody>
      </p:sp>
      <p:sp>
        <p:nvSpPr>
          <p:cNvPr id="8" name="TextBox 7"/>
          <p:cNvSpPr txBox="1"/>
          <p:nvPr/>
        </p:nvSpPr>
        <p:spPr>
          <a:xfrm>
            <a:off x="5943600" y="3930134"/>
            <a:ext cx="1847685" cy="369332"/>
          </a:xfrm>
          <a:prstGeom prst="rect">
            <a:avLst/>
          </a:prstGeom>
          <a:noFill/>
        </p:spPr>
        <p:txBody>
          <a:bodyPr wrap="none" rtlCol="0">
            <a:spAutoFit/>
          </a:bodyPr>
          <a:lstStyle/>
          <a:p>
            <a:r>
              <a:rPr lang="en-US" dirty="0"/>
              <a:t>KVM Architecture</a:t>
            </a:r>
          </a:p>
        </p:txBody>
      </p:sp>
      <p:pic>
        <p:nvPicPr>
          <p:cNvPr id="9" name="Picture 8"/>
          <p:cNvPicPr>
            <a:picLocks noChangeAspect="1"/>
          </p:cNvPicPr>
          <p:nvPr/>
        </p:nvPicPr>
        <p:blipFill>
          <a:blip r:embed="rId4"/>
          <a:stretch>
            <a:fillRect/>
          </a:stretch>
        </p:blipFill>
        <p:spPr>
          <a:xfrm>
            <a:off x="312420" y="4128238"/>
            <a:ext cx="2563114" cy="2084487"/>
          </a:xfrm>
          <a:prstGeom prst="rect">
            <a:avLst/>
          </a:prstGeom>
        </p:spPr>
      </p:pic>
      <p:pic>
        <p:nvPicPr>
          <p:cNvPr id="10" name="Picture 9"/>
          <p:cNvPicPr>
            <a:picLocks noChangeAspect="1"/>
          </p:cNvPicPr>
          <p:nvPr/>
        </p:nvPicPr>
        <p:blipFill>
          <a:blip r:embed="rId5"/>
          <a:stretch>
            <a:fillRect/>
          </a:stretch>
        </p:blipFill>
        <p:spPr>
          <a:xfrm>
            <a:off x="3200400" y="4328400"/>
            <a:ext cx="2947147" cy="1884326"/>
          </a:xfrm>
          <a:prstGeom prst="rect">
            <a:avLst/>
          </a:prstGeom>
        </p:spPr>
      </p:pic>
      <p:pic>
        <p:nvPicPr>
          <p:cNvPr id="11" name="Picture 10"/>
          <p:cNvPicPr>
            <a:picLocks noChangeAspect="1"/>
          </p:cNvPicPr>
          <p:nvPr/>
        </p:nvPicPr>
        <p:blipFill>
          <a:blip r:embed="rId6"/>
          <a:stretch>
            <a:fillRect/>
          </a:stretch>
        </p:blipFill>
        <p:spPr>
          <a:xfrm>
            <a:off x="6248400" y="4648200"/>
            <a:ext cx="2743200" cy="1189395"/>
          </a:xfrm>
          <a:prstGeom prst="rect">
            <a:avLst/>
          </a:prstGeom>
        </p:spPr>
      </p:pic>
    </p:spTree>
    <p:extLst>
      <p:ext uri="{BB962C8B-B14F-4D97-AF65-F5344CB8AC3E}">
        <p14:creationId xmlns:p14="http://schemas.microsoft.com/office/powerpoint/2010/main" val="60817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Interference: Causes </a:t>
            </a:r>
            <a:br>
              <a:rPr lang="en-US" dirty="0"/>
            </a:br>
            <a:endParaRPr lang="en-US" dirty="0"/>
          </a:p>
        </p:txBody>
      </p:sp>
      <p:pic>
        <p:nvPicPr>
          <p:cNvPr id="5122" name="Picture 2" descr="https://software.intel.com/sites/default/files/m/d/4/1/d/8/5-3-figure-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429125" cy="42287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1925" y="1524000"/>
            <a:ext cx="4126201" cy="4985980"/>
          </a:xfrm>
          <a:prstGeom prst="rect">
            <a:avLst/>
          </a:prstGeom>
        </p:spPr>
        <p:txBody>
          <a:bodyPr wrap="square">
            <a:spAutoFit/>
          </a:bodyPr>
          <a:lstStyle/>
          <a:p>
            <a:pPr marL="285750" indent="-285750">
              <a:buFont typeface="Arial" panose="020B0604020202020204" pitchFamily="34" charset="0"/>
              <a:buChar char="•"/>
            </a:pPr>
            <a:r>
              <a:rPr lang="en-US" sz="2000" dirty="0"/>
              <a:t>Non-</a:t>
            </a:r>
            <a:r>
              <a:rPr lang="en-US" sz="2000" dirty="0" err="1"/>
              <a:t>Partitionable</a:t>
            </a:r>
            <a:r>
              <a:rPr lang="en-US" sz="2000" dirty="0"/>
              <a:t> Hardware Sub Components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Modern Chip Multiprocessors (CMP)  architecture contain on-chip resources that </a:t>
            </a:r>
            <a:r>
              <a:rPr lang="en-US" sz="2000" b="1" dirty="0"/>
              <a:t>cannot be partitioned </a:t>
            </a:r>
            <a:r>
              <a:rPr lang="en-US" sz="2000" dirty="0"/>
              <a:t>including:</a:t>
            </a:r>
          </a:p>
          <a:p>
            <a:pPr marL="800100" lvl="1" indent="-342900">
              <a:buFont typeface="Arial" panose="020B0604020202020204" pitchFamily="34" charset="0"/>
              <a:buChar char="•"/>
            </a:pPr>
            <a:r>
              <a:rPr lang="en-US" sz="2000" dirty="0"/>
              <a:t>Last Level Cache</a:t>
            </a:r>
          </a:p>
          <a:p>
            <a:pPr marL="800100" lvl="1" indent="-342900">
              <a:buFont typeface="Arial" panose="020B0604020202020204" pitchFamily="34" charset="0"/>
              <a:buChar char="•"/>
            </a:pPr>
            <a:r>
              <a:rPr lang="en-US" sz="2000" dirty="0"/>
              <a:t>Cache Bandwidth</a:t>
            </a:r>
          </a:p>
          <a:p>
            <a:pPr marL="800100" lvl="1" indent="-342900">
              <a:buFont typeface="Arial" panose="020B0604020202020204" pitchFamily="34" charset="0"/>
              <a:buChar char="•"/>
            </a:pPr>
            <a:r>
              <a:rPr lang="en-US" sz="2000" dirty="0"/>
              <a:t>DRAM Bandwidth</a:t>
            </a:r>
          </a:p>
          <a:p>
            <a:pPr marL="800100" lvl="1" indent="-342900">
              <a:buFont typeface="Arial" panose="020B0604020202020204" pitchFamily="34" charset="0"/>
              <a:buChar char="•"/>
            </a:pPr>
            <a:r>
              <a:rPr lang="en-US" sz="2000" dirty="0"/>
              <a:t>Interconnect networks</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Network interfaces  and storage disk are also shared across different processes</a:t>
            </a:r>
          </a:p>
          <a:p>
            <a:endParaRPr lang="en-US" sz="2000" dirty="0"/>
          </a:p>
        </p:txBody>
      </p:sp>
    </p:spTree>
    <p:extLst>
      <p:ext uri="{BB962C8B-B14F-4D97-AF65-F5344CB8AC3E}">
        <p14:creationId xmlns:p14="http://schemas.microsoft.com/office/powerpoint/2010/main" val="364224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Requirement:</a:t>
            </a:r>
            <a:br>
              <a:rPr lang="en-US" dirty="0"/>
            </a:br>
            <a:r>
              <a:rPr lang="en-US" dirty="0"/>
              <a:t>Understanding Sources of Interference (</a:t>
            </a:r>
            <a:r>
              <a:rPr lang="en-US" dirty="0" err="1"/>
              <a:t>SoIs</a:t>
            </a:r>
            <a:r>
              <a:rPr lang="en-US" dirty="0"/>
              <a:t>)</a:t>
            </a:r>
          </a:p>
        </p:txBody>
      </p:sp>
      <p:sp>
        <p:nvSpPr>
          <p:cNvPr id="3" name="Rectangle 2"/>
          <p:cNvSpPr/>
          <p:nvPr/>
        </p:nvSpPr>
        <p:spPr>
          <a:xfrm>
            <a:off x="152400" y="1447800"/>
            <a:ext cx="8953500" cy="4524315"/>
          </a:xfrm>
          <a:prstGeom prst="rect">
            <a:avLst/>
          </a:prstGeom>
        </p:spPr>
        <p:txBody>
          <a:bodyPr wrap="square">
            <a:spAutoFit/>
          </a:bodyPr>
          <a:lstStyle/>
          <a:p>
            <a:pPr marL="342900" indent="-342900">
              <a:buFont typeface="Arial" panose="020B0604020202020204" pitchFamily="34" charset="0"/>
              <a:buChar char="•"/>
            </a:pPr>
            <a:r>
              <a:rPr lang="en-US" sz="2400" dirty="0"/>
              <a:t>Memory capacity</a:t>
            </a:r>
          </a:p>
          <a:p>
            <a:pPr marL="800100" lvl="1" indent="-342900">
              <a:buFont typeface="Arial" panose="020B0604020202020204" pitchFamily="34" charset="0"/>
              <a:buChar char="•"/>
            </a:pPr>
            <a:r>
              <a:rPr lang="en-US" sz="2400" dirty="0"/>
              <a:t>How much memory is consumed</a:t>
            </a:r>
          </a:p>
          <a:p>
            <a:pPr marL="342900" indent="-342900">
              <a:buFont typeface="Arial" panose="020B0604020202020204" pitchFamily="34" charset="0"/>
              <a:buChar char="•"/>
            </a:pPr>
            <a:r>
              <a:rPr lang="en-US" sz="2400" dirty="0"/>
              <a:t>Memory bandwidth</a:t>
            </a:r>
          </a:p>
          <a:p>
            <a:pPr marL="800100" lvl="1" indent="-342900">
              <a:buFont typeface="Arial" panose="020B0604020202020204" pitchFamily="34" charset="0"/>
              <a:buChar char="•"/>
            </a:pPr>
            <a:r>
              <a:rPr lang="en-US" sz="2400" dirty="0"/>
              <a:t>Rate of memory access</a:t>
            </a:r>
          </a:p>
          <a:p>
            <a:pPr marL="342900" indent="-342900">
              <a:buFont typeface="Arial" panose="020B0604020202020204" pitchFamily="34" charset="0"/>
              <a:buChar char="•"/>
            </a:pPr>
            <a:r>
              <a:rPr lang="en-US" sz="2400" dirty="0"/>
              <a:t>Caches</a:t>
            </a:r>
          </a:p>
          <a:p>
            <a:pPr marL="800100" lvl="1" indent="-342900">
              <a:buFont typeface="Arial" panose="020B0604020202020204" pitchFamily="34" charset="0"/>
              <a:buChar char="•"/>
            </a:pPr>
            <a:r>
              <a:rPr lang="en-US" sz="2400" dirty="0"/>
              <a:t>L1 </a:t>
            </a:r>
            <a:r>
              <a:rPr lang="en-US" sz="2400" dirty="0" err="1"/>
              <a:t>i</a:t>
            </a:r>
            <a:r>
              <a:rPr lang="en-US" sz="2400" dirty="0"/>
              <a:t>-cache</a:t>
            </a:r>
          </a:p>
          <a:p>
            <a:pPr marL="1257300" lvl="2" indent="-342900">
              <a:buFont typeface="Arial" panose="020B0604020202020204" pitchFamily="34" charset="0"/>
              <a:buChar char="•"/>
            </a:pPr>
            <a:r>
              <a:rPr lang="en-US" sz="2400" dirty="0"/>
              <a:t>L1 instruction cache</a:t>
            </a:r>
          </a:p>
          <a:p>
            <a:pPr marL="800100" lvl="1" indent="-342900">
              <a:buFont typeface="Arial" panose="020B0604020202020204" pitchFamily="34" charset="0"/>
              <a:buChar char="•"/>
            </a:pPr>
            <a:r>
              <a:rPr lang="en-US" sz="2400" dirty="0"/>
              <a:t>L1 d –cache</a:t>
            </a:r>
          </a:p>
          <a:p>
            <a:pPr marL="1257300" lvl="2" indent="-342900">
              <a:buFont typeface="Arial" panose="020B0604020202020204" pitchFamily="34" charset="0"/>
              <a:buChar char="•"/>
            </a:pPr>
            <a:r>
              <a:rPr lang="en-US" sz="2400" dirty="0"/>
              <a:t>L1 data Cache</a:t>
            </a:r>
          </a:p>
          <a:p>
            <a:pPr marL="800100" lvl="1" indent="-342900">
              <a:buFont typeface="Arial" panose="020B0604020202020204" pitchFamily="34" charset="0"/>
              <a:buChar char="•"/>
            </a:pPr>
            <a:r>
              <a:rPr lang="en-US" sz="2400" dirty="0"/>
              <a:t>L2 capacity</a:t>
            </a:r>
          </a:p>
          <a:p>
            <a:pPr marL="1257300" lvl="2" indent="-342900">
              <a:buFont typeface="Arial" panose="020B0604020202020204" pitchFamily="34" charset="0"/>
              <a:buChar char="•"/>
            </a:pPr>
            <a:r>
              <a:rPr lang="en-US" sz="2400" dirty="0"/>
              <a:t>L2 cache utilization</a:t>
            </a:r>
          </a:p>
          <a:p>
            <a:pPr marL="800100" lvl="1" indent="-342900">
              <a:buFont typeface="Arial" panose="020B0604020202020204" pitchFamily="34" charset="0"/>
              <a:buChar char="•"/>
            </a:pPr>
            <a:r>
              <a:rPr lang="en-US" sz="2400" dirty="0"/>
              <a:t>L2 bandwidth</a:t>
            </a:r>
          </a:p>
        </p:txBody>
      </p:sp>
      <p:sp>
        <p:nvSpPr>
          <p:cNvPr id="4" name="TextBox 3"/>
          <p:cNvSpPr txBox="1"/>
          <p:nvPr/>
        </p:nvSpPr>
        <p:spPr>
          <a:xfrm>
            <a:off x="228600" y="6324600"/>
            <a:ext cx="8458200" cy="400110"/>
          </a:xfrm>
          <a:prstGeom prst="rect">
            <a:avLst/>
          </a:prstGeom>
          <a:noFill/>
        </p:spPr>
        <p:txBody>
          <a:bodyPr wrap="square" rtlCol="0">
            <a:spAutoFit/>
          </a:bodyPr>
          <a:lstStyle/>
          <a:p>
            <a:r>
              <a:rPr lang="en-US" sz="1000" dirty="0"/>
              <a:t>Defined in: </a:t>
            </a:r>
            <a:r>
              <a:rPr lang="en-US" sz="1000" dirty="0" err="1"/>
              <a:t>Delimitrou</a:t>
            </a:r>
            <a:r>
              <a:rPr lang="en-US" sz="1000" dirty="0"/>
              <a:t>, Christina, and Christos </a:t>
            </a:r>
            <a:r>
              <a:rPr lang="en-US" sz="1000" dirty="0" err="1"/>
              <a:t>Kozyrakis</a:t>
            </a:r>
            <a:r>
              <a:rPr lang="en-US" sz="1000" dirty="0"/>
              <a:t>. "</a:t>
            </a:r>
            <a:r>
              <a:rPr lang="en-US" sz="1000" dirty="0" err="1"/>
              <a:t>ibench</a:t>
            </a:r>
            <a:r>
              <a:rPr lang="en-US" sz="1000" dirty="0"/>
              <a:t>: Quantifying interference for datacenter applications." In </a:t>
            </a:r>
            <a:r>
              <a:rPr lang="en-US" sz="1000" i="1" dirty="0"/>
              <a:t>Workload Characterization (IISWC), 2013 IEEE International Symposium on</a:t>
            </a:r>
            <a:r>
              <a:rPr lang="en-US" sz="1000" dirty="0"/>
              <a:t>, pp. 23-33. IEEE, 2013.</a:t>
            </a:r>
          </a:p>
        </p:txBody>
      </p:sp>
    </p:spTree>
    <p:extLst>
      <p:ext uri="{BB962C8B-B14F-4D97-AF65-F5344CB8AC3E}">
        <p14:creationId xmlns:p14="http://schemas.microsoft.com/office/powerpoint/2010/main" val="245050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Requirement:</a:t>
            </a:r>
            <a:br>
              <a:rPr lang="en-US" dirty="0"/>
            </a:br>
            <a:r>
              <a:rPr lang="en-US" dirty="0"/>
              <a:t>Understanding Sources of Interference (</a:t>
            </a:r>
            <a:r>
              <a:rPr lang="en-US" dirty="0" err="1"/>
              <a:t>SoIs</a:t>
            </a:r>
            <a:r>
              <a:rPr lang="en-US" dirty="0"/>
              <a:t>)</a:t>
            </a:r>
          </a:p>
        </p:txBody>
      </p:sp>
      <p:sp>
        <p:nvSpPr>
          <p:cNvPr id="3" name="Rectangle 2"/>
          <p:cNvSpPr/>
          <p:nvPr/>
        </p:nvSpPr>
        <p:spPr>
          <a:xfrm>
            <a:off x="152400" y="1447800"/>
            <a:ext cx="8953500" cy="4154984"/>
          </a:xfrm>
          <a:prstGeom prst="rect">
            <a:avLst/>
          </a:prstGeom>
        </p:spPr>
        <p:txBody>
          <a:bodyPr wrap="square">
            <a:spAutoFit/>
          </a:bodyPr>
          <a:lstStyle/>
          <a:p>
            <a:pPr marL="342900" indent="-342900">
              <a:buFont typeface="Arial" panose="020B0604020202020204" pitchFamily="34" charset="0"/>
              <a:buChar char="•"/>
            </a:pPr>
            <a:r>
              <a:rPr lang="en-US" sz="2400" dirty="0"/>
              <a:t>LLC capacity – Last level cache utilization </a:t>
            </a:r>
          </a:p>
          <a:p>
            <a:pPr marL="342900" indent="-342900">
              <a:buFont typeface="Arial" panose="020B0604020202020204" pitchFamily="34" charset="0"/>
              <a:buChar char="•"/>
            </a:pPr>
            <a:r>
              <a:rPr lang="en-US" sz="2400" dirty="0"/>
              <a:t>LLC bandwidth – Rate of Last level cache utilization</a:t>
            </a:r>
          </a:p>
          <a:p>
            <a:pPr marL="342900" indent="-342900">
              <a:buFont typeface="Arial" panose="020B0604020202020204" pitchFamily="34" charset="0"/>
              <a:buChar char="•"/>
            </a:pPr>
            <a:r>
              <a:rPr lang="en-US" sz="2400" dirty="0"/>
              <a:t>CPU: </a:t>
            </a:r>
          </a:p>
          <a:p>
            <a:pPr marL="800100" lvl="1" indent="-342900">
              <a:buFont typeface="Arial" panose="020B0604020202020204" pitchFamily="34" charset="0"/>
              <a:buChar char="•"/>
            </a:pPr>
            <a:r>
              <a:rPr lang="en-US" sz="2400" dirty="0"/>
              <a:t>Integer Point Unit</a:t>
            </a:r>
          </a:p>
          <a:p>
            <a:pPr marL="800100" lvl="1" indent="-342900">
              <a:buFont typeface="Arial" panose="020B0604020202020204" pitchFamily="34" charset="0"/>
              <a:buChar char="•"/>
            </a:pPr>
            <a:r>
              <a:rPr lang="en-US" sz="2400" dirty="0"/>
              <a:t>Floating Point</a:t>
            </a:r>
          </a:p>
          <a:p>
            <a:pPr marL="800100" lvl="1" indent="-342900">
              <a:buFont typeface="Arial" panose="020B0604020202020204" pitchFamily="34" charset="0"/>
              <a:buChar char="•"/>
            </a:pPr>
            <a:r>
              <a:rPr lang="en-US" sz="2400" dirty="0"/>
              <a:t>Prefetchers </a:t>
            </a:r>
          </a:p>
          <a:p>
            <a:pPr marL="800100" lvl="1" indent="-342900">
              <a:buFont typeface="Arial" panose="020B0604020202020204" pitchFamily="34" charset="0"/>
              <a:buChar char="•"/>
            </a:pPr>
            <a:r>
              <a:rPr lang="en-US" sz="2400" dirty="0"/>
              <a:t>TLBs - Translation lookahead buffer (TLB) </a:t>
            </a:r>
          </a:p>
          <a:p>
            <a:pPr marL="800100" lvl="1" indent="-342900">
              <a:buFont typeface="Arial" panose="020B0604020202020204" pitchFamily="34" charset="0"/>
              <a:buChar char="•"/>
            </a:pPr>
            <a:r>
              <a:rPr lang="en-US" sz="2400" dirty="0"/>
              <a:t>Vector </a:t>
            </a:r>
          </a:p>
          <a:p>
            <a:pPr marL="800100" lvl="1" indent="-342900">
              <a:buFont typeface="Arial" panose="020B0604020202020204" pitchFamily="34" charset="0"/>
              <a:buChar char="•"/>
            </a:pPr>
            <a:r>
              <a:rPr lang="en-US" sz="2400" dirty="0"/>
              <a:t>Interconnection network</a:t>
            </a:r>
          </a:p>
          <a:p>
            <a:pPr marL="342900" indent="-342900">
              <a:buFont typeface="Arial" panose="020B0604020202020204" pitchFamily="34" charset="0"/>
              <a:buChar char="•"/>
            </a:pPr>
            <a:r>
              <a:rPr lang="en-US" sz="2400" dirty="0"/>
              <a:t>Network bandwidth </a:t>
            </a:r>
          </a:p>
          <a:p>
            <a:pPr marL="342900" indent="-342900">
              <a:buFont typeface="Arial" panose="020B0604020202020204" pitchFamily="34" charset="0"/>
              <a:buChar char="•"/>
            </a:pPr>
            <a:r>
              <a:rPr lang="en-US" sz="2400" dirty="0"/>
              <a:t>Storage capacity/bandwidth</a:t>
            </a:r>
          </a:p>
        </p:txBody>
      </p:sp>
      <p:sp>
        <p:nvSpPr>
          <p:cNvPr id="4" name="TextBox 3"/>
          <p:cNvSpPr txBox="1"/>
          <p:nvPr/>
        </p:nvSpPr>
        <p:spPr>
          <a:xfrm>
            <a:off x="228600" y="6324600"/>
            <a:ext cx="8458200" cy="400110"/>
          </a:xfrm>
          <a:prstGeom prst="rect">
            <a:avLst/>
          </a:prstGeom>
          <a:noFill/>
        </p:spPr>
        <p:txBody>
          <a:bodyPr wrap="square" rtlCol="0">
            <a:spAutoFit/>
          </a:bodyPr>
          <a:lstStyle/>
          <a:p>
            <a:r>
              <a:rPr lang="en-US" sz="1000" dirty="0"/>
              <a:t>Defined in: </a:t>
            </a:r>
            <a:r>
              <a:rPr lang="en-US" sz="1000" dirty="0" err="1"/>
              <a:t>Delimitrou</a:t>
            </a:r>
            <a:r>
              <a:rPr lang="en-US" sz="1000" dirty="0"/>
              <a:t>, Christina, and Christos </a:t>
            </a:r>
            <a:r>
              <a:rPr lang="en-US" sz="1000" dirty="0" err="1"/>
              <a:t>Kozyrakis</a:t>
            </a:r>
            <a:r>
              <a:rPr lang="en-US" sz="1000" dirty="0"/>
              <a:t>. "</a:t>
            </a:r>
            <a:r>
              <a:rPr lang="en-US" sz="1000" dirty="0" err="1"/>
              <a:t>ibench</a:t>
            </a:r>
            <a:r>
              <a:rPr lang="en-US" sz="1000" dirty="0"/>
              <a:t>: Quantifying interference for datacenter applications." In </a:t>
            </a:r>
            <a:r>
              <a:rPr lang="en-US" sz="1000" i="1" dirty="0"/>
              <a:t>Workload Characterization (IISWC), 2013 IEEE International Symposium on</a:t>
            </a:r>
            <a:r>
              <a:rPr lang="en-US" sz="1000" dirty="0"/>
              <a:t>, pp. 23-33. IEEE, 2013.</a:t>
            </a:r>
          </a:p>
        </p:txBody>
      </p:sp>
    </p:spTree>
    <p:extLst>
      <p:ext uri="{BB962C8B-B14F-4D97-AF65-F5344CB8AC3E}">
        <p14:creationId xmlns:p14="http://schemas.microsoft.com/office/powerpoint/2010/main" val="760123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3EB5-228B-4B83-9D47-952CE1620C3C}"/>
              </a:ext>
            </a:extLst>
          </p:cNvPr>
          <p:cNvSpPr>
            <a:spLocks noGrp="1"/>
          </p:cNvSpPr>
          <p:nvPr>
            <p:ph type="title"/>
          </p:nvPr>
        </p:nvSpPr>
        <p:spPr/>
        <p:txBody>
          <a:bodyPr>
            <a:normAutofit fontScale="90000"/>
          </a:bodyPr>
          <a:lstStyle/>
          <a:p>
            <a:br>
              <a:rPr lang="en-US" dirty="0"/>
            </a:br>
            <a:r>
              <a:rPr lang="en-US" dirty="0"/>
              <a:t>Impact of </a:t>
            </a:r>
            <a:r>
              <a:rPr lang="en-US" dirty="0" err="1"/>
              <a:t>SoIs</a:t>
            </a:r>
            <a:endParaRPr lang="en-US" dirty="0"/>
          </a:p>
        </p:txBody>
      </p:sp>
      <p:pic>
        <p:nvPicPr>
          <p:cNvPr id="3" name="Picture 2">
            <a:extLst>
              <a:ext uri="{FF2B5EF4-FFF2-40B4-BE49-F238E27FC236}">
                <a16:creationId xmlns:a16="http://schemas.microsoft.com/office/drawing/2014/main" id="{CA34EE8F-8595-47E0-B3C0-59CAFDDFBEE3}"/>
              </a:ext>
            </a:extLst>
          </p:cNvPr>
          <p:cNvPicPr>
            <a:picLocks noChangeAspect="1"/>
          </p:cNvPicPr>
          <p:nvPr/>
        </p:nvPicPr>
        <p:blipFill>
          <a:blip r:embed="rId2"/>
          <a:stretch>
            <a:fillRect/>
          </a:stretch>
        </p:blipFill>
        <p:spPr>
          <a:xfrm>
            <a:off x="288604" y="1371600"/>
            <a:ext cx="8566791" cy="4737938"/>
          </a:xfrm>
          <a:prstGeom prst="rect">
            <a:avLst/>
          </a:prstGeom>
        </p:spPr>
      </p:pic>
      <p:sp>
        <p:nvSpPr>
          <p:cNvPr id="4" name="TextBox 3">
            <a:extLst>
              <a:ext uri="{FF2B5EF4-FFF2-40B4-BE49-F238E27FC236}">
                <a16:creationId xmlns:a16="http://schemas.microsoft.com/office/drawing/2014/main" id="{E2C6548D-D880-4B01-9FE4-2DEEF442E00D}"/>
              </a:ext>
            </a:extLst>
          </p:cNvPr>
          <p:cNvSpPr txBox="1"/>
          <p:nvPr/>
        </p:nvSpPr>
        <p:spPr>
          <a:xfrm>
            <a:off x="228600" y="6324600"/>
            <a:ext cx="8458200" cy="400110"/>
          </a:xfrm>
          <a:prstGeom prst="rect">
            <a:avLst/>
          </a:prstGeom>
          <a:noFill/>
        </p:spPr>
        <p:txBody>
          <a:bodyPr wrap="square" rtlCol="0">
            <a:spAutoFit/>
          </a:bodyPr>
          <a:lstStyle/>
          <a:p>
            <a:r>
              <a:rPr lang="en-US" sz="1000" dirty="0"/>
              <a:t>Fig Source: </a:t>
            </a:r>
            <a:r>
              <a:rPr lang="en-US" sz="1000" dirty="0" err="1"/>
              <a:t>Delimitrou</a:t>
            </a:r>
            <a:r>
              <a:rPr lang="en-US" sz="1000" dirty="0"/>
              <a:t>, Christina, and Christos </a:t>
            </a:r>
            <a:r>
              <a:rPr lang="en-US" sz="1000" dirty="0" err="1"/>
              <a:t>Kozyrakis</a:t>
            </a:r>
            <a:r>
              <a:rPr lang="en-US" sz="1000" dirty="0"/>
              <a:t>. "</a:t>
            </a:r>
            <a:r>
              <a:rPr lang="en-US" sz="1000" dirty="0" err="1"/>
              <a:t>ibench</a:t>
            </a:r>
            <a:r>
              <a:rPr lang="en-US" sz="1000" dirty="0"/>
              <a:t>: Quantifying interference for datacenter applications." In </a:t>
            </a:r>
            <a:r>
              <a:rPr lang="en-US" sz="1000" i="1" dirty="0"/>
              <a:t>Workload Characterization (IISWC), 2013 IEEE International Symposium on</a:t>
            </a:r>
            <a:r>
              <a:rPr lang="en-US" sz="1000" dirty="0"/>
              <a:t>, pp. 23-33. IEEE, 2013.</a:t>
            </a:r>
          </a:p>
        </p:txBody>
      </p:sp>
    </p:spTree>
    <p:extLst>
      <p:ext uri="{BB962C8B-B14F-4D97-AF65-F5344CB8AC3E}">
        <p14:creationId xmlns:p14="http://schemas.microsoft.com/office/powerpoint/2010/main" val="337767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Vanderbilt Univ, Nashville, Tennessee</a:t>
            </a:r>
          </a:p>
        </p:txBody>
      </p:sp>
      <p:pic>
        <p:nvPicPr>
          <p:cNvPr id="1026" name="Picture 2" descr="Image result for nashville on us map"/>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420" t="14410" r="13420" b="14410"/>
          <a:stretch/>
        </p:blipFill>
        <p:spPr bwMode="auto">
          <a:xfrm>
            <a:off x="1360886" y="1825824"/>
            <a:ext cx="6422231"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279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Practical Considerations:</a:t>
            </a:r>
            <a:br>
              <a:rPr lang="en-US" sz="3200" dirty="0"/>
            </a:br>
            <a:r>
              <a:rPr lang="en-US" sz="3200" dirty="0"/>
              <a:t>Measurement-imposed Challenges</a:t>
            </a:r>
          </a:p>
        </p:txBody>
      </p:sp>
      <p:sp>
        <p:nvSpPr>
          <p:cNvPr id="3" name="Rectangle 2"/>
          <p:cNvSpPr/>
          <p:nvPr/>
        </p:nvSpPr>
        <p:spPr>
          <a:xfrm>
            <a:off x="161925" y="1371600"/>
            <a:ext cx="4257675" cy="2308324"/>
          </a:xfrm>
          <a:prstGeom prst="rect">
            <a:avLst/>
          </a:prstGeom>
        </p:spPr>
        <p:txBody>
          <a:bodyPr wrap="square">
            <a:spAutoFit/>
          </a:bodyPr>
          <a:lstStyle/>
          <a:p>
            <a:pPr marL="342900" indent="-342900">
              <a:buFont typeface="+mj-lt"/>
              <a:buAutoNum type="alphaLcParenR"/>
            </a:pPr>
            <a:r>
              <a:rPr lang="en-US" sz="2400" dirty="0"/>
              <a:t>Data Collection</a:t>
            </a:r>
          </a:p>
          <a:p>
            <a:pPr marL="800100" lvl="1" indent="-342900">
              <a:buFont typeface="Arial" panose="020B0604020202020204" pitchFamily="34" charset="0"/>
              <a:buChar char="•"/>
            </a:pPr>
            <a:r>
              <a:rPr lang="en-US" sz="2400" dirty="0"/>
              <a:t>Plethora of deployed hardware configurations </a:t>
            </a:r>
          </a:p>
          <a:p>
            <a:pPr marL="800100" lvl="1" indent="-342900">
              <a:buFont typeface="Arial" panose="020B0604020202020204" pitchFamily="34" charset="0"/>
              <a:buChar char="•"/>
            </a:pPr>
            <a:r>
              <a:rPr lang="en-US" sz="2400" dirty="0"/>
              <a:t>Lack of tools for fine grained performance metrics collection</a:t>
            </a:r>
          </a:p>
        </p:txBody>
      </p:sp>
      <p:sp>
        <p:nvSpPr>
          <p:cNvPr id="6" name="Rectangle 5"/>
          <p:cNvSpPr/>
          <p:nvPr/>
        </p:nvSpPr>
        <p:spPr>
          <a:xfrm>
            <a:off x="152400" y="4145340"/>
            <a:ext cx="4533900" cy="2308324"/>
          </a:xfrm>
          <a:prstGeom prst="rect">
            <a:avLst/>
          </a:prstGeom>
        </p:spPr>
        <p:txBody>
          <a:bodyPr wrap="square">
            <a:spAutoFit/>
          </a:bodyPr>
          <a:lstStyle/>
          <a:p>
            <a:pPr marL="342900" indent="-342900">
              <a:buFont typeface="+mj-lt"/>
              <a:buAutoNum type="alphaLcParenR" startAt="2"/>
            </a:pPr>
            <a:r>
              <a:rPr lang="en-US" sz="2400" dirty="0"/>
              <a:t>Lack of Benchmarks</a:t>
            </a:r>
          </a:p>
          <a:p>
            <a:pPr marL="800100" lvl="1" indent="-342900">
              <a:buFont typeface="Arial" panose="020B0604020202020204" pitchFamily="34" charset="0"/>
              <a:buChar char="•"/>
            </a:pPr>
            <a:r>
              <a:rPr lang="en-US" sz="2400" dirty="0"/>
              <a:t>Lack of open source and effective benchmarking</a:t>
            </a:r>
          </a:p>
          <a:p>
            <a:pPr marL="800100" lvl="1" indent="-342900">
              <a:buFont typeface="Arial" panose="020B0604020202020204" pitchFamily="34" charset="0"/>
              <a:buChar char="•"/>
            </a:pPr>
            <a:r>
              <a:rPr lang="en-US" sz="2400" dirty="0"/>
              <a:t>Limitations in existing tooling</a:t>
            </a:r>
          </a:p>
          <a:p>
            <a:pPr marL="800100" lvl="1" indent="-342900">
              <a:buFont typeface="Arial" panose="020B0604020202020204" pitchFamily="34" charset="0"/>
              <a:buChar char="•"/>
            </a:pPr>
            <a:r>
              <a:rPr lang="en-US" sz="2400" dirty="0"/>
              <a:t>Not enough support</a:t>
            </a:r>
          </a:p>
        </p:txBody>
      </p:sp>
      <p:pic>
        <p:nvPicPr>
          <p:cNvPr id="5" name="Picture 4"/>
          <p:cNvPicPr>
            <a:picLocks noChangeAspect="1"/>
          </p:cNvPicPr>
          <p:nvPr/>
        </p:nvPicPr>
        <p:blipFill>
          <a:blip r:embed="rId3"/>
          <a:stretch>
            <a:fillRect/>
          </a:stretch>
        </p:blipFill>
        <p:spPr>
          <a:xfrm>
            <a:off x="4663145" y="3985498"/>
            <a:ext cx="4101480" cy="1803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371600"/>
            <a:ext cx="4439270" cy="1762371"/>
          </a:xfrm>
          <a:prstGeom prst="rect">
            <a:avLst/>
          </a:prstGeom>
        </p:spPr>
      </p:pic>
    </p:spTree>
    <p:extLst>
      <p:ext uri="{BB962C8B-B14F-4D97-AF65-F5344CB8AC3E}">
        <p14:creationId xmlns:p14="http://schemas.microsoft.com/office/powerpoint/2010/main" val="4233842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Requirements of the Desired Benchmarking/Profiling Framework</a:t>
            </a:r>
            <a:endParaRPr lang="en-US" dirty="0"/>
          </a:p>
        </p:txBody>
      </p:sp>
      <p:sp>
        <p:nvSpPr>
          <p:cNvPr id="5" name="Content Placeholder 2">
            <a:extLst>
              <a:ext uri="{FF2B5EF4-FFF2-40B4-BE49-F238E27FC236}">
                <a16:creationId xmlns:a16="http://schemas.microsoft.com/office/drawing/2014/main" id="{92053B1D-3331-43D2-ABED-998C29DAA585}"/>
              </a:ext>
            </a:extLst>
          </p:cNvPr>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a:t>Support detailed but configurable metric collection</a:t>
            </a:r>
          </a:p>
          <a:p>
            <a:r>
              <a:rPr lang="en-US" sz="2800"/>
              <a:t>Be lightweight, scalable and support online collection</a:t>
            </a:r>
          </a:p>
          <a:p>
            <a:r>
              <a:rPr lang="en-US" sz="2800"/>
              <a:t>Be able to pinpoint sources of interference</a:t>
            </a:r>
          </a:p>
          <a:p>
            <a:r>
              <a:rPr lang="en-US" sz="2800"/>
              <a:t>Be extensible to accommodate technological advances</a:t>
            </a:r>
          </a:p>
          <a:p>
            <a:r>
              <a:rPr lang="en-US" sz="2800"/>
              <a:t>Be repeatable and intuitive to the user</a:t>
            </a:r>
          </a:p>
          <a:p>
            <a:r>
              <a:rPr lang="en-US" sz="2800"/>
              <a:t>Support traceability and maintain a knowledge base of documented patterns of performance interference and resolution approaches</a:t>
            </a:r>
          </a:p>
          <a:p>
            <a:endParaRPr lang="en-US" sz="2800" dirty="0"/>
          </a:p>
        </p:txBody>
      </p:sp>
    </p:spTree>
    <p:extLst>
      <p:ext uri="{BB962C8B-B14F-4D97-AF65-F5344CB8AC3E}">
        <p14:creationId xmlns:p14="http://schemas.microsoft.com/office/powerpoint/2010/main" val="2834185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Tutorial Objectives:</a:t>
            </a:r>
            <a:br>
              <a:rPr lang="en-US" dirty="0"/>
            </a:br>
            <a:r>
              <a:rPr lang="en-US" dirty="0"/>
              <a:t>Recap of the Motivational Arguments &amp; Goals</a:t>
            </a:r>
          </a:p>
        </p:txBody>
      </p:sp>
      <p:sp>
        <p:nvSpPr>
          <p:cNvPr id="4" name="Rectangle 3"/>
          <p:cNvSpPr/>
          <p:nvPr/>
        </p:nvSpPr>
        <p:spPr>
          <a:xfrm>
            <a:off x="61291" y="1676400"/>
            <a:ext cx="8953500" cy="4524315"/>
          </a:xfrm>
          <a:prstGeom prst="rect">
            <a:avLst/>
          </a:prstGeom>
        </p:spPr>
        <p:txBody>
          <a:bodyPr wrap="square">
            <a:spAutoFit/>
          </a:bodyPr>
          <a:lstStyle/>
          <a:p>
            <a:pPr marL="342900" indent="-342900">
              <a:buFont typeface="Arial" panose="020B0604020202020204" pitchFamily="34" charset="0"/>
              <a:buChar char="•"/>
            </a:pPr>
            <a:r>
              <a:rPr lang="en-US" sz="2400" dirty="0"/>
              <a:t>Recent advances in fog and edge computing have enabled cloud resources to move closer to the CPS/</a:t>
            </a:r>
            <a:r>
              <a:rPr lang="en-US" sz="2400" dirty="0" err="1"/>
              <a:t>IoT</a:t>
            </a:r>
            <a:r>
              <a:rPr lang="en-US" sz="2400" dirty="0"/>
              <a:t> devices</a:t>
            </a:r>
          </a:p>
          <a:p>
            <a:pPr marL="800100" lvl="1" indent="-342900">
              <a:buFont typeface="Arial" panose="020B0604020202020204" pitchFamily="34" charset="0"/>
              <a:buChar char="•"/>
            </a:pPr>
            <a:r>
              <a:rPr lang="en-US" sz="2400" dirty="0"/>
              <a:t>Mitigates network latency concerns to some extent</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Several challenges remain in dynamically managing resources across the cloud-edge spectrum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Focus of this tutorial is to provide:</a:t>
            </a:r>
          </a:p>
          <a:p>
            <a:pPr marL="800100" lvl="1" indent="-342900">
              <a:buFont typeface="Arial" panose="020B0604020202020204" pitchFamily="34" charset="0"/>
              <a:buChar char="•"/>
            </a:pPr>
            <a:r>
              <a:rPr lang="en-US" sz="2400" dirty="0"/>
              <a:t>Insights into challenges faced by cloud service providers</a:t>
            </a:r>
          </a:p>
          <a:p>
            <a:pPr marL="800100" lvl="1" indent="-342900">
              <a:buFont typeface="Arial" panose="020B0604020202020204" pitchFamily="34" charset="0"/>
              <a:buChar char="•"/>
            </a:pPr>
            <a:r>
              <a:rPr lang="en-US" sz="2400" dirty="0"/>
              <a:t>Techniques to quantify the issues and application performance</a:t>
            </a:r>
          </a:p>
          <a:p>
            <a:pPr marL="800100" lvl="1" indent="-342900">
              <a:buFont typeface="Arial" panose="020B0604020202020204" pitchFamily="34" charset="0"/>
              <a:buChar char="•"/>
            </a:pPr>
            <a:r>
              <a:rPr lang="en-US" sz="2400" dirty="0"/>
              <a:t>Some solutions to overcome the challenges faced</a:t>
            </a:r>
          </a:p>
          <a:p>
            <a:pPr marL="800100" lvl="1" indent="-342900">
              <a:buFont typeface="Arial" panose="020B0604020202020204" pitchFamily="34" charset="0"/>
              <a:buChar char="•"/>
            </a:pPr>
            <a:r>
              <a:rPr lang="en-US" sz="2400" dirty="0"/>
              <a:t>Hands on </a:t>
            </a:r>
          </a:p>
        </p:txBody>
      </p:sp>
    </p:spTree>
    <p:extLst>
      <p:ext uri="{BB962C8B-B14F-4D97-AF65-F5344CB8AC3E}">
        <p14:creationId xmlns:p14="http://schemas.microsoft.com/office/powerpoint/2010/main" val="1884428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FEC</a:t>
            </a:r>
            <a:r>
              <a:rPr lang="en-US" cap="none" dirty="0" err="1"/>
              <a:t>Bench</a:t>
            </a:r>
            <a:endParaRPr lang="en-US" dirty="0"/>
          </a:p>
        </p:txBody>
      </p:sp>
      <p:sp>
        <p:nvSpPr>
          <p:cNvPr id="3" name="Text Placeholder 2"/>
          <p:cNvSpPr>
            <a:spLocks noGrp="1"/>
          </p:cNvSpPr>
          <p:nvPr>
            <p:ph type="body" idx="1"/>
          </p:nvPr>
        </p:nvSpPr>
        <p:spPr/>
        <p:txBody>
          <a:bodyPr/>
          <a:lstStyle/>
          <a:p>
            <a:r>
              <a:rPr lang="en-US" dirty="0"/>
              <a:t>Design and Implementation of </a:t>
            </a:r>
            <a:r>
              <a:rPr lang="en-US" dirty="0" err="1"/>
              <a:t>FECbench</a:t>
            </a:r>
            <a:endParaRPr lang="en-US" dirty="0"/>
          </a:p>
        </p:txBody>
      </p:sp>
    </p:spTree>
    <p:extLst>
      <p:ext uri="{BB962C8B-B14F-4D97-AF65-F5344CB8AC3E}">
        <p14:creationId xmlns:p14="http://schemas.microsoft.com/office/powerpoint/2010/main" val="3829423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normAutofit fontScale="90000"/>
          </a:bodyPr>
          <a:lstStyle/>
          <a:p>
            <a:r>
              <a:rPr lang="en-US" dirty="0" err="1">
                <a:solidFill>
                  <a:srgbClr val="FF0000"/>
                </a:solidFill>
              </a:rPr>
              <a:t>FECBench</a:t>
            </a:r>
            <a:r>
              <a:rPr lang="en-US" dirty="0">
                <a:solidFill>
                  <a:srgbClr val="FF0000"/>
                </a:solidFill>
              </a:rPr>
              <a:t>:</a:t>
            </a:r>
            <a:br>
              <a:rPr lang="en-US" dirty="0">
                <a:solidFill>
                  <a:srgbClr val="FF0000"/>
                </a:solidFill>
              </a:rPr>
            </a:br>
            <a:r>
              <a:rPr lang="en-US" dirty="0">
                <a:solidFill>
                  <a:srgbClr val="FF0000"/>
                </a:solidFill>
              </a:rPr>
              <a:t>An Extensible and Configurable Framework</a:t>
            </a:r>
          </a:p>
        </p:txBody>
      </p:sp>
      <p:sp>
        <p:nvSpPr>
          <p:cNvPr id="5" name="Rectangle 4"/>
          <p:cNvSpPr/>
          <p:nvPr/>
        </p:nvSpPr>
        <p:spPr>
          <a:xfrm>
            <a:off x="170822" y="1524000"/>
            <a:ext cx="8915400" cy="5016758"/>
          </a:xfrm>
          <a:prstGeom prst="rect">
            <a:avLst/>
          </a:prstGeom>
        </p:spPr>
        <p:txBody>
          <a:bodyPr wrap="square">
            <a:spAutoFit/>
          </a:bodyPr>
          <a:lstStyle/>
          <a:p>
            <a:pPr marL="285750" indent="-285750">
              <a:buFont typeface="Arial" panose="020B0604020202020204" pitchFamily="34" charset="0"/>
              <a:buChar char="•"/>
            </a:pPr>
            <a:r>
              <a:rPr lang="en-US" sz="2400" dirty="0"/>
              <a:t>A framework for benchmarking latency-sensitive applications under various co-located workload patterns across cloud-fog-edge resources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Consists of:</a:t>
            </a:r>
          </a:p>
          <a:p>
            <a:pPr marL="742950" lvl="1" indent="-285750">
              <a:buFont typeface="Arial" panose="020B0604020202020204" pitchFamily="34" charset="0"/>
              <a:buChar char="•"/>
            </a:pPr>
            <a:r>
              <a:rPr lang="en-US" sz="2400" dirty="0"/>
              <a:t>A per server performance monitor</a:t>
            </a:r>
          </a:p>
          <a:p>
            <a:pPr marL="1200150" lvl="2" indent="-285750">
              <a:buFont typeface="Arial" panose="020B0604020202020204" pitchFamily="34" charset="0"/>
              <a:buChar char="•"/>
            </a:pPr>
            <a:r>
              <a:rPr lang="en-US" sz="2400" dirty="0"/>
              <a:t>Includes a micro-architectural data collection plugin</a:t>
            </a:r>
          </a:p>
          <a:p>
            <a:pPr marL="742950" lvl="1" indent="-285750">
              <a:buFont typeface="Arial" panose="020B0604020202020204" pitchFamily="34" charset="0"/>
              <a:buChar char="•"/>
            </a:pPr>
            <a:r>
              <a:rPr lang="en-US" sz="2400" dirty="0"/>
              <a:t>A centralized repository</a:t>
            </a:r>
          </a:p>
          <a:p>
            <a:pPr marL="742950" lvl="1" indent="-285750">
              <a:buFont typeface="Arial" panose="020B0604020202020204" pitchFamily="34" charset="0"/>
              <a:buChar char="•"/>
            </a:pPr>
            <a:r>
              <a:rPr lang="en-US" sz="2400" dirty="0"/>
              <a:t>Benchmark applications</a:t>
            </a:r>
          </a:p>
          <a:p>
            <a:pPr marL="742950" lvl="1" indent="-285750">
              <a:buFont typeface="Arial" panose="020B0604020202020204" pitchFamily="34" charset="0"/>
              <a:buChar char="•"/>
            </a:pPr>
            <a:r>
              <a:rPr lang="en-US" sz="2400"/>
              <a:t>Co-located interference applications</a:t>
            </a:r>
            <a:endParaRPr lang="en-US" sz="2400" dirty="0"/>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753958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br>
            <a:r>
              <a:rPr lang="en-US" dirty="0">
                <a:solidFill>
                  <a:srgbClr val="FF0000"/>
                </a:solidFill>
              </a:rPr>
              <a:t>Performance Monitoring Architecture</a:t>
            </a:r>
          </a:p>
        </p:txBody>
      </p:sp>
      <p:pic>
        <p:nvPicPr>
          <p:cNvPr id="4" name="Picture 3"/>
          <p:cNvPicPr>
            <a:picLocks noChangeAspect="1"/>
          </p:cNvPicPr>
          <p:nvPr/>
        </p:nvPicPr>
        <p:blipFill>
          <a:blip r:embed="rId2"/>
          <a:stretch>
            <a:fillRect/>
          </a:stretch>
        </p:blipFill>
        <p:spPr>
          <a:xfrm>
            <a:off x="969510" y="1371600"/>
            <a:ext cx="7204979" cy="5443578"/>
          </a:xfrm>
          <a:prstGeom prst="rect">
            <a:avLst/>
          </a:prstGeom>
        </p:spPr>
      </p:pic>
    </p:spTree>
    <p:extLst>
      <p:ext uri="{BB962C8B-B14F-4D97-AF65-F5344CB8AC3E}">
        <p14:creationId xmlns:p14="http://schemas.microsoft.com/office/powerpoint/2010/main" val="2059465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solidFill>
                  <a:srgbClr val="FF0000"/>
                </a:solidFill>
              </a:rPr>
            </a:br>
            <a:r>
              <a:rPr lang="en-US" dirty="0">
                <a:solidFill>
                  <a:srgbClr val="FF0000"/>
                </a:solidFill>
              </a:rPr>
              <a:t>Local Monitoring Agent -- </a:t>
            </a:r>
            <a:r>
              <a:rPr lang="en-US" i="1" dirty="0" err="1">
                <a:solidFill>
                  <a:srgbClr val="FF0000"/>
                </a:solidFill>
              </a:rPr>
              <a:t>collectd</a:t>
            </a:r>
            <a:endParaRPr lang="en-US" i="1" dirty="0">
              <a:solidFill>
                <a:srgbClr val="FF0000"/>
              </a:solidFill>
            </a:endParaRPr>
          </a:p>
        </p:txBody>
      </p:sp>
      <p:sp>
        <p:nvSpPr>
          <p:cNvPr id="3" name="Content Placeholder 2"/>
          <p:cNvSpPr txBox="1">
            <a:spLocks/>
          </p:cNvSpPr>
          <p:nvPr/>
        </p:nvSpPr>
        <p:spPr>
          <a:xfrm>
            <a:off x="76200" y="1371600"/>
            <a:ext cx="8839200" cy="52578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sz="2000" dirty="0" err="1"/>
              <a:t>collectd</a:t>
            </a:r>
            <a:r>
              <a:rPr lang="en-IE" sz="2000" dirty="0"/>
              <a:t> is a system statistics collection daemon; it uses plugins to collect system statistics and can mangle/publish those statistics in a number of ways. </a:t>
            </a:r>
          </a:p>
          <a:p>
            <a:r>
              <a:rPr lang="en-IE" sz="2000" dirty="0"/>
              <a:t>Platform independent</a:t>
            </a:r>
          </a:p>
          <a:p>
            <a:r>
              <a:rPr lang="en-US" sz="2000" dirty="0"/>
              <a:t>Extensible via plugins</a:t>
            </a:r>
            <a:endParaRPr lang="en-IE" sz="2000" dirty="0"/>
          </a:p>
          <a:p>
            <a:r>
              <a:rPr lang="en-IE" sz="2000" dirty="0"/>
              <a:t>Most plugins in </a:t>
            </a:r>
            <a:r>
              <a:rPr lang="en-IE" sz="2000" dirty="0" err="1"/>
              <a:t>collectd</a:t>
            </a:r>
            <a:r>
              <a:rPr lang="en-IE" sz="2000" dirty="0"/>
              <a:t> fall under one of the following categories: </a:t>
            </a:r>
            <a:endParaRPr lang="en-US" sz="2000" dirty="0"/>
          </a:p>
          <a:p>
            <a:pPr marL="682625" lvl="1" indent="-342900">
              <a:buFont typeface="Arial" panose="020B0604020202020204" pitchFamily="34" charset="0"/>
              <a:buChar char="•"/>
            </a:pPr>
            <a:r>
              <a:rPr lang="en-IE" sz="1800" dirty="0"/>
              <a:t>Input plugins: read system statistics at a regular interval, and dispatch the values to the </a:t>
            </a:r>
            <a:r>
              <a:rPr lang="en-IE" sz="1800" dirty="0" err="1"/>
              <a:t>collectd</a:t>
            </a:r>
            <a:r>
              <a:rPr lang="en-IE" sz="1800" dirty="0"/>
              <a:t> daemon.</a:t>
            </a:r>
            <a:endParaRPr lang="en-US" sz="1800" dirty="0"/>
          </a:p>
          <a:p>
            <a:pPr marL="682625" lvl="1" indent="-341313">
              <a:buFont typeface="Arial" panose="020B0604020202020204" pitchFamily="34" charset="0"/>
              <a:buChar char="•"/>
            </a:pPr>
            <a:r>
              <a:rPr lang="en-IE" sz="1800" dirty="0"/>
              <a:t>Output plugins: receive dispatched values from the daemon and output/write/dispatch those values in various output formats (e.g. JSON, SNMP, AMQP, MySQL, HTTP, </a:t>
            </a:r>
            <a:r>
              <a:rPr lang="en-IE" sz="1800" dirty="0" err="1"/>
              <a:t>etc</a:t>
            </a:r>
            <a:r>
              <a:rPr lang="en-IE" sz="1800" dirty="0"/>
              <a:t>).</a:t>
            </a:r>
          </a:p>
          <a:p>
            <a:pPr marL="243394"/>
            <a:r>
              <a:rPr lang="en-IE" sz="2200" dirty="0"/>
              <a:t>Other plugins:</a:t>
            </a:r>
          </a:p>
          <a:p>
            <a:pPr marL="633413" lvl="1" indent="-292100">
              <a:buFont typeface="Arial" panose="020B0604020202020204" pitchFamily="34" charset="0"/>
              <a:buChar char="•"/>
            </a:pPr>
            <a:r>
              <a:rPr lang="en-IE" sz="1800" dirty="0"/>
              <a:t>Binding plugins: provide language bindings to allow plugins to be written in languages other than C.</a:t>
            </a:r>
            <a:endParaRPr lang="en-US" sz="1800" dirty="0"/>
          </a:p>
          <a:p>
            <a:pPr marL="633413" lvl="1" indent="-292100">
              <a:buFont typeface="Arial" panose="020B0604020202020204" pitchFamily="34" charset="0"/>
              <a:buChar char="•"/>
            </a:pPr>
            <a:r>
              <a:rPr lang="en-IE" sz="1800" dirty="0"/>
              <a:t>Logging plugins: which write information to log files or dispatch messages to syslog.</a:t>
            </a:r>
            <a:endParaRPr lang="en-US" sz="1800" dirty="0"/>
          </a:p>
          <a:p>
            <a:pPr marL="633413" lvl="1" indent="-292100">
              <a:buFont typeface="Arial" panose="020B0604020202020204" pitchFamily="34" charset="0"/>
              <a:buChar char="•"/>
            </a:pPr>
            <a:r>
              <a:rPr lang="en-IE" sz="1800" dirty="0"/>
              <a:t>Notification plugins: enable limited monitoring support in </a:t>
            </a:r>
            <a:r>
              <a:rPr lang="en-IE" sz="1800" dirty="0" err="1"/>
              <a:t>collectd</a:t>
            </a:r>
            <a:r>
              <a:rPr lang="en-IE" sz="1800" dirty="0"/>
              <a:t>.</a:t>
            </a:r>
            <a:endParaRPr lang="en-US" sz="1800" dirty="0"/>
          </a:p>
          <a:p>
            <a:pPr marL="633413" lvl="1" indent="-292100">
              <a:buFont typeface="Arial" panose="020B0604020202020204" pitchFamily="34" charset="0"/>
              <a:buChar char="•"/>
            </a:pPr>
            <a:r>
              <a:rPr lang="en-IE" sz="1800" dirty="0"/>
              <a:t>Other plugins which can both read and dispatch values.</a:t>
            </a:r>
            <a:endParaRPr lang="en-US" sz="1800" dirty="0"/>
          </a:p>
          <a:p>
            <a:pPr marL="643444" lvl="1"/>
            <a:endParaRPr lang="en-IE" sz="1100" dirty="0"/>
          </a:p>
          <a:p>
            <a:pPr marL="300544" lvl="1" indent="0">
              <a:buNone/>
            </a:pPr>
            <a:endParaRPr lang="en-US" sz="1050" dirty="0"/>
          </a:p>
        </p:txBody>
      </p:sp>
      <p:pic>
        <p:nvPicPr>
          <p:cNvPr id="4" name="Picture 3">
            <a:extLst>
              <a:ext uri="{FF2B5EF4-FFF2-40B4-BE49-F238E27FC236}">
                <a16:creationId xmlns:a16="http://schemas.microsoft.com/office/drawing/2014/main" id="{C837E456-5614-43E1-A27E-DA782D10418C}"/>
              </a:ext>
            </a:extLst>
          </p:cNvPr>
          <p:cNvPicPr>
            <a:picLocks noChangeAspect="1"/>
          </p:cNvPicPr>
          <p:nvPr/>
        </p:nvPicPr>
        <p:blipFill rotWithShape="1">
          <a:blip r:embed="rId3"/>
          <a:srcRect l="-42304" t="40988" r="42304" b="-40988"/>
          <a:stretch/>
        </p:blipFill>
        <p:spPr>
          <a:xfrm>
            <a:off x="6172200" y="-65494"/>
            <a:ext cx="3602489" cy="2721789"/>
          </a:xfrm>
          <a:prstGeom prst="rect">
            <a:avLst/>
          </a:prstGeom>
        </p:spPr>
      </p:pic>
    </p:spTree>
    <p:extLst>
      <p:ext uri="{BB962C8B-B14F-4D97-AF65-F5344CB8AC3E}">
        <p14:creationId xmlns:p14="http://schemas.microsoft.com/office/powerpoint/2010/main" val="822856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br>
            <a:r>
              <a:rPr lang="en-US" dirty="0">
                <a:solidFill>
                  <a:srgbClr val="FF0000"/>
                </a:solidFill>
              </a:rPr>
              <a:t>Performance Aggregator</a:t>
            </a:r>
          </a:p>
        </p:txBody>
      </p:sp>
      <p:sp>
        <p:nvSpPr>
          <p:cNvPr id="3" name="Content Placeholder 2"/>
          <p:cNvSpPr txBox="1">
            <a:spLocks/>
          </p:cNvSpPr>
          <p:nvPr/>
        </p:nvSpPr>
        <p:spPr>
          <a:xfrm>
            <a:off x="304799" y="1676400"/>
            <a:ext cx="8534401" cy="44196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Written in Go and Python languages</a:t>
            </a:r>
          </a:p>
          <a:p>
            <a:r>
              <a:rPr lang="en-US" sz="2400" dirty="0"/>
              <a:t>Reads from AMQP/</a:t>
            </a:r>
            <a:r>
              <a:rPr lang="en-US" sz="2400" dirty="0" err="1"/>
              <a:t>RabbitMQ</a:t>
            </a:r>
            <a:r>
              <a:rPr lang="en-US" sz="2400" dirty="0"/>
              <a:t> message queue </a:t>
            </a:r>
          </a:p>
          <a:p>
            <a:r>
              <a:rPr lang="en-US" sz="2400" dirty="0"/>
              <a:t>Performance aggregation and persists data in influx DB</a:t>
            </a:r>
          </a:p>
          <a:p>
            <a:r>
              <a:rPr lang="en-US" sz="2400" dirty="0"/>
              <a:t>Step by Step installation:</a:t>
            </a:r>
          </a:p>
          <a:p>
            <a:pPr lvl="1"/>
            <a:r>
              <a:rPr lang="en-US" sz="2000" dirty="0">
                <a:hlinkClick r:id="rId2"/>
              </a:rPr>
              <a:t>https://github.com/doc-vu/indices/blob/master/src/services/collector/README.md</a:t>
            </a:r>
            <a:endParaRPr lang="en-US" sz="2000" dirty="0"/>
          </a:p>
          <a:p>
            <a:pPr lvl="1"/>
            <a:endParaRPr lang="en-US" sz="2000" dirty="0"/>
          </a:p>
          <a:p>
            <a:r>
              <a:rPr lang="en-US" sz="2400" dirty="0"/>
              <a:t>Docker and </a:t>
            </a:r>
            <a:r>
              <a:rPr lang="en-US" sz="2400" dirty="0" err="1"/>
              <a:t>libvirt</a:t>
            </a:r>
            <a:r>
              <a:rPr lang="en-US" sz="2400" dirty="0"/>
              <a:t> plugins:</a:t>
            </a:r>
          </a:p>
          <a:p>
            <a:pPr lvl="1"/>
            <a:r>
              <a:rPr lang="en-US" sz="2000" dirty="0"/>
              <a:t>Plugins are available to collect VM and container metrics</a:t>
            </a:r>
          </a:p>
          <a:p>
            <a:pPr lvl="1"/>
            <a:r>
              <a:rPr lang="en-US" sz="2000" dirty="0" err="1"/>
              <a:t>Collectd</a:t>
            </a:r>
            <a:r>
              <a:rPr lang="en-US" sz="2000" dirty="0"/>
              <a:t> </a:t>
            </a:r>
            <a:r>
              <a:rPr lang="en-US" sz="2000" dirty="0" err="1"/>
              <a:t>linux</a:t>
            </a:r>
            <a:r>
              <a:rPr lang="en-US" sz="2000" dirty="0"/>
              <a:t> perf plugin supports VM and Docker container micro metrics along with host micro metrics</a:t>
            </a:r>
          </a:p>
          <a:p>
            <a:pPr lvl="1"/>
            <a:endParaRPr lang="en-US" sz="2000" dirty="0"/>
          </a:p>
          <a:p>
            <a:endParaRPr lang="en-US" sz="2400" dirty="0"/>
          </a:p>
        </p:txBody>
      </p:sp>
      <p:pic>
        <p:nvPicPr>
          <p:cNvPr id="4" name="Picture 3">
            <a:extLst>
              <a:ext uri="{FF2B5EF4-FFF2-40B4-BE49-F238E27FC236}">
                <a16:creationId xmlns:a16="http://schemas.microsoft.com/office/drawing/2014/main" id="{1232D78D-F5C4-4AA5-9783-9DE485CD1F69}"/>
              </a:ext>
            </a:extLst>
          </p:cNvPr>
          <p:cNvPicPr>
            <a:picLocks noChangeAspect="1"/>
          </p:cNvPicPr>
          <p:nvPr/>
        </p:nvPicPr>
        <p:blipFill rotWithShape="1">
          <a:blip r:embed="rId3"/>
          <a:srcRect l="-32867" t="-40557" r="32867" b="40557"/>
          <a:stretch/>
        </p:blipFill>
        <p:spPr>
          <a:xfrm>
            <a:off x="5305364" y="-742944"/>
            <a:ext cx="3681239" cy="2781287"/>
          </a:xfrm>
          <a:prstGeom prst="rect">
            <a:avLst/>
          </a:prstGeom>
        </p:spPr>
      </p:pic>
    </p:spTree>
    <p:extLst>
      <p:ext uri="{BB962C8B-B14F-4D97-AF65-F5344CB8AC3E}">
        <p14:creationId xmlns:p14="http://schemas.microsoft.com/office/powerpoint/2010/main" val="1590248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CBD6-577A-4634-8AB6-A84A8FD40563}"/>
              </a:ext>
            </a:extLst>
          </p:cNvPr>
          <p:cNvSpPr>
            <a:spLocks noGrp="1"/>
          </p:cNvSpPr>
          <p:nvPr>
            <p:ph type="title"/>
          </p:nvPr>
        </p:nvSpPr>
        <p:spPr/>
        <p:txBody>
          <a:bodyPr>
            <a:normAutofit fontScale="90000"/>
          </a:bodyPr>
          <a:lstStyle/>
          <a:p>
            <a:br>
              <a:rPr lang="en-US" dirty="0"/>
            </a:br>
            <a:r>
              <a:rPr lang="en-US" dirty="0"/>
              <a:t>More Details about </a:t>
            </a:r>
            <a:r>
              <a:rPr lang="en-US" dirty="0" err="1"/>
              <a:t>Collectd</a:t>
            </a:r>
            <a:r>
              <a:rPr lang="en-US" dirty="0"/>
              <a:t> Monitoring Agent</a:t>
            </a:r>
          </a:p>
        </p:txBody>
      </p:sp>
    </p:spTree>
    <p:extLst>
      <p:ext uri="{BB962C8B-B14F-4D97-AF65-F5344CB8AC3E}">
        <p14:creationId xmlns:p14="http://schemas.microsoft.com/office/powerpoint/2010/main" val="1216278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solidFill>
                  <a:srgbClr val="FF0000"/>
                </a:solidFill>
              </a:rPr>
            </a:br>
            <a:r>
              <a:rPr lang="en-US" dirty="0" err="1">
                <a:solidFill>
                  <a:srgbClr val="FF0000"/>
                </a:solidFill>
              </a:rPr>
              <a:t>Collectd</a:t>
            </a:r>
            <a:r>
              <a:rPr lang="en-US" dirty="0">
                <a:solidFill>
                  <a:srgbClr val="FF0000"/>
                </a:solidFill>
              </a:rPr>
              <a:t> Data Flow</a:t>
            </a:r>
          </a:p>
        </p:txBody>
      </p:sp>
      <p:pic>
        <p:nvPicPr>
          <p:cNvPr id="3" name="Content Placeholder 6"/>
          <p:cNvPicPr>
            <a:picLocks noChangeAspect="1"/>
          </p:cNvPicPr>
          <p:nvPr/>
        </p:nvPicPr>
        <p:blipFill>
          <a:blip r:embed="rId2"/>
          <a:stretch>
            <a:fillRect/>
          </a:stretch>
        </p:blipFill>
        <p:spPr>
          <a:xfrm>
            <a:off x="990600" y="2133600"/>
            <a:ext cx="6658637" cy="2692495"/>
          </a:xfrm>
          <a:prstGeom prst="roundRect">
            <a:avLst>
              <a:gd name="adj" fmla="val 8594"/>
            </a:avLst>
          </a:prstGeom>
          <a:solidFill>
            <a:schemeClr val="bg1"/>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88760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Nashville City &amp; Vanderbilt University</a:t>
            </a:r>
          </a:p>
        </p:txBody>
      </p:sp>
      <p:pic>
        <p:nvPicPr>
          <p:cNvPr id="2050" name="Picture 2" descr="Related image"/>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1200151" y="1428751"/>
            <a:ext cx="3489463" cy="2327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1165363" y="3829050"/>
            <a:ext cx="3524250" cy="2114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00600" y="1406130"/>
            <a:ext cx="3086100" cy="4478149"/>
          </a:xfrm>
          <a:prstGeom prst="rect">
            <a:avLst/>
          </a:prstGeom>
          <a:noFill/>
        </p:spPr>
        <p:txBody>
          <a:bodyPr wrap="square" rtlCol="0">
            <a:spAutoFit/>
          </a:bodyPr>
          <a:lstStyle/>
          <a:p>
            <a:r>
              <a:rPr lang="en-US" sz="1500" b="1" dirty="0"/>
              <a:t>Nashville facts</a:t>
            </a:r>
          </a:p>
          <a:p>
            <a:pPr marL="257175" indent="-257175">
              <a:buFont typeface="Arial" panose="020B0604020202020204" pitchFamily="34" charset="0"/>
              <a:buChar char="•"/>
            </a:pPr>
            <a:r>
              <a:rPr lang="en-US" sz="1500" dirty="0"/>
              <a:t>Capital city of TN</a:t>
            </a:r>
          </a:p>
          <a:p>
            <a:pPr marL="257175" indent="-257175">
              <a:buFont typeface="Arial" panose="020B0604020202020204" pitchFamily="34" charset="0"/>
              <a:buChar char="•"/>
            </a:pPr>
            <a:r>
              <a:rPr lang="en-US" sz="1500" dirty="0"/>
              <a:t>Music city, USA</a:t>
            </a:r>
          </a:p>
          <a:p>
            <a:pPr marL="257175" indent="-257175">
              <a:buFont typeface="Arial" panose="020B0604020202020204" pitchFamily="34" charset="0"/>
              <a:buChar char="•"/>
            </a:pPr>
            <a:r>
              <a:rPr lang="en-US" sz="1500" dirty="0"/>
              <a:t>Athens of the south</a:t>
            </a:r>
          </a:p>
          <a:p>
            <a:pPr marL="257175" indent="-257175">
              <a:buFont typeface="Arial" panose="020B0604020202020204" pitchFamily="34" charset="0"/>
              <a:buChar char="•"/>
            </a:pPr>
            <a:r>
              <a:rPr lang="en-US" sz="1500" dirty="0"/>
              <a:t>Several recording studios</a:t>
            </a:r>
          </a:p>
          <a:p>
            <a:pPr marL="257175" indent="-257175">
              <a:buFont typeface="Arial" panose="020B0604020202020204" pitchFamily="34" charset="0"/>
              <a:buChar char="•"/>
            </a:pPr>
            <a:r>
              <a:rPr lang="en-US" sz="1500" dirty="0"/>
              <a:t>Healthcare and healthcare IT</a:t>
            </a:r>
          </a:p>
          <a:p>
            <a:pPr marL="257175" indent="-257175">
              <a:buFont typeface="Arial" panose="020B0604020202020204" pitchFamily="34" charset="0"/>
              <a:buChar char="•"/>
            </a:pPr>
            <a:r>
              <a:rPr lang="en-US" sz="1500" dirty="0"/>
              <a:t>Banks of Cumberland river</a:t>
            </a:r>
          </a:p>
          <a:p>
            <a:pPr marL="257175" indent="-257175">
              <a:buFont typeface="Arial" panose="020B0604020202020204" pitchFamily="34" charset="0"/>
              <a:buChar char="•"/>
            </a:pPr>
            <a:r>
              <a:rPr lang="en-US" sz="1500" dirty="0"/>
              <a:t>City pop: 660,388; Metro area pop: 1,830,345</a:t>
            </a:r>
          </a:p>
          <a:p>
            <a:pPr algn="ctr"/>
            <a:endParaRPr lang="en-US" sz="1500" b="1" dirty="0"/>
          </a:p>
          <a:p>
            <a:r>
              <a:rPr lang="en-US" sz="1500" b="1" dirty="0"/>
              <a:t>Vanderbilt University facts</a:t>
            </a:r>
          </a:p>
          <a:p>
            <a:pPr marL="214313" indent="-214313">
              <a:buFont typeface="Arial" panose="020B0604020202020204" pitchFamily="34" charset="0"/>
              <a:buChar char="•"/>
            </a:pPr>
            <a:r>
              <a:rPr lang="en-US" sz="1500" dirty="0"/>
              <a:t>Private university</a:t>
            </a:r>
          </a:p>
          <a:p>
            <a:pPr marL="214313" indent="-214313">
              <a:buFont typeface="Arial" panose="020B0604020202020204" pitchFamily="34" charset="0"/>
              <a:buChar char="•"/>
            </a:pPr>
            <a:r>
              <a:rPr lang="en-US" sz="1500" dirty="0"/>
              <a:t>Undergraduates: 6,871</a:t>
            </a:r>
          </a:p>
          <a:p>
            <a:pPr marL="214313" indent="-214313">
              <a:buFont typeface="Arial" panose="020B0604020202020204" pitchFamily="34" charset="0"/>
              <a:buChar char="•"/>
            </a:pPr>
            <a:r>
              <a:rPr lang="en-US" sz="1500" dirty="0"/>
              <a:t>Graduate students: 5,716</a:t>
            </a:r>
          </a:p>
          <a:p>
            <a:pPr marL="214313" indent="-214313">
              <a:buFont typeface="Arial" panose="020B0604020202020204" pitchFamily="34" charset="0"/>
              <a:buChar char="•"/>
            </a:pPr>
            <a:r>
              <a:rPr lang="en-US" sz="1500" dirty="0"/>
              <a:t>Total faculty: 4,315</a:t>
            </a:r>
          </a:p>
          <a:p>
            <a:pPr marL="214313" indent="-214313">
              <a:buFont typeface="Arial" panose="020B0604020202020204" pitchFamily="34" charset="0"/>
              <a:buChar char="•"/>
            </a:pPr>
            <a:r>
              <a:rPr lang="en-US" sz="1500" dirty="0"/>
              <a:t>Total staff: 4,195</a:t>
            </a:r>
          </a:p>
          <a:p>
            <a:pPr marL="214313" indent="-214313">
              <a:buFont typeface="Arial" panose="020B0604020202020204" pitchFamily="34" charset="0"/>
              <a:buChar char="•"/>
            </a:pPr>
            <a:r>
              <a:rPr lang="en-US" sz="1500" dirty="0"/>
              <a:t>Connected to Medical center</a:t>
            </a:r>
          </a:p>
          <a:p>
            <a:pPr marL="214313" indent="-214313">
              <a:buFont typeface="Arial" panose="020B0604020202020204" pitchFamily="34" charset="0"/>
              <a:buChar char="•"/>
            </a:pPr>
            <a:r>
              <a:rPr lang="en-US" sz="1500" dirty="0"/>
              <a:t>Ranked top 14 for undergraduate education</a:t>
            </a:r>
          </a:p>
        </p:txBody>
      </p:sp>
    </p:spTree>
    <p:extLst>
      <p:ext uri="{BB962C8B-B14F-4D97-AF65-F5344CB8AC3E}">
        <p14:creationId xmlns:p14="http://schemas.microsoft.com/office/powerpoint/2010/main" val="3565184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solidFill>
                  <a:srgbClr val="FF0000"/>
                </a:solidFill>
              </a:rPr>
            </a:br>
            <a:r>
              <a:rPr lang="en-US" dirty="0" err="1">
                <a:solidFill>
                  <a:srgbClr val="FF0000"/>
                </a:solidFill>
              </a:rPr>
              <a:t>Collectd</a:t>
            </a:r>
            <a:r>
              <a:rPr lang="en-US" dirty="0">
                <a:solidFill>
                  <a:srgbClr val="FF0000"/>
                </a:solidFill>
              </a:rPr>
              <a:t> Plugin Architecture</a:t>
            </a:r>
          </a:p>
        </p:txBody>
      </p:sp>
      <p:pic>
        <p:nvPicPr>
          <p:cNvPr id="3" name="Content Placeholder 7" descr="Machine generated alternative text:&#10;AMQP &#10;plugin &#10;Network &#10;plugin &#10;UnixSock &#10;plugin &#10;Input / Output plugins &#10;CPU &#10;plugin &#10;Ping &#10;plugin &#10;collectd &#10;RRDt001 &#10;plugin &#10;perl &#10;plugin &#10;Binding plugins &#10;CSV &#10;plugin &#10;Python &#10;plugin &#10;Java &#10;plugin &#10;Configuration: letc/collectd.conf &#10;Sys Log &#10;plugin &#10;LogFile &#10;plugin &#10;Notify Email &#10;plugin &#10;Notification plugins &#10;Logging plugins "/>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1447800" y="1600200"/>
            <a:ext cx="6500946" cy="4567237"/>
          </a:xfrm>
          <a:prstGeom prst="rect">
            <a:avLst/>
          </a:prstGeom>
          <a:noFill/>
          <a:ln>
            <a:noFill/>
          </a:ln>
        </p:spPr>
      </p:pic>
    </p:spTree>
    <p:extLst>
      <p:ext uri="{BB962C8B-B14F-4D97-AF65-F5344CB8AC3E}">
        <p14:creationId xmlns:p14="http://schemas.microsoft.com/office/powerpoint/2010/main" val="1543316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solidFill>
                  <a:srgbClr val="FF0000"/>
                </a:solidFill>
              </a:rPr>
            </a:br>
            <a:r>
              <a:rPr lang="en-IE" dirty="0"/>
              <a:t>Why use </a:t>
            </a:r>
            <a:r>
              <a:rPr lang="en-IE" dirty="0" err="1"/>
              <a:t>collectd</a:t>
            </a:r>
            <a:r>
              <a:rPr lang="en-IE" dirty="0"/>
              <a:t>?</a:t>
            </a:r>
            <a:endParaRPr lang="en-US" dirty="0">
              <a:solidFill>
                <a:srgbClr val="FF0000"/>
              </a:solidFill>
            </a:endParaRPr>
          </a:p>
        </p:txBody>
      </p:sp>
      <p:sp>
        <p:nvSpPr>
          <p:cNvPr id="4" name="Content Placeholder 2">
            <a:extLst>
              <a:ext uri="{FF2B5EF4-FFF2-40B4-BE49-F238E27FC236}">
                <a16:creationId xmlns:a16="http://schemas.microsoft.com/office/drawing/2014/main" id="{5FC3C424-EA73-4169-84E1-01879A4FE46A}"/>
              </a:ext>
            </a:extLst>
          </p:cNvPr>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sz="2400"/>
              <a:t>The collectd API, the selection of available plugins (90+) coupled with the modular nature of collectd architecture, provides a generic path to expose platform statistics from all existing plugins and newly developed plugins to OpenStack or other fault management applications.</a:t>
            </a:r>
            <a:endParaRPr lang="en-US" sz="2400"/>
          </a:p>
          <a:p>
            <a:pPr marL="0" indent="0">
              <a:buFont typeface="Arial" panose="020B0604020202020204" pitchFamily="34" charset="0"/>
              <a:buNone/>
            </a:pPr>
            <a:endParaRPr lang="en-US" sz="2400"/>
          </a:p>
          <a:p>
            <a:r>
              <a:rPr lang="en-IE" sz="2400"/>
              <a:t>collectd also has bindings for several programming languages, which allows a developer to implement a plug-in in their language of choice, without having to modify the receiver of the collected metrics, for example Ceilometer itself.</a:t>
            </a:r>
            <a:endParaRPr lang="en-US" sz="2400" dirty="0"/>
          </a:p>
        </p:txBody>
      </p:sp>
    </p:spTree>
    <p:extLst>
      <p:ext uri="{BB962C8B-B14F-4D97-AF65-F5344CB8AC3E}">
        <p14:creationId xmlns:p14="http://schemas.microsoft.com/office/powerpoint/2010/main" val="1018567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C4BB-5ED3-48FD-9990-AFE224E01681}"/>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IE" dirty="0" err="1"/>
              <a:t>collectd</a:t>
            </a:r>
            <a:r>
              <a:rPr lang="en-IE" dirty="0"/>
              <a:t> </a:t>
            </a:r>
            <a:r>
              <a:rPr lang="en-US" dirty="0"/>
              <a:t>Statistics</a:t>
            </a:r>
          </a:p>
        </p:txBody>
      </p:sp>
      <p:sp>
        <p:nvSpPr>
          <p:cNvPr id="3" name="Content Placeholder 2">
            <a:extLst>
              <a:ext uri="{FF2B5EF4-FFF2-40B4-BE49-F238E27FC236}">
                <a16:creationId xmlns:a16="http://schemas.microsoft.com/office/drawing/2014/main" id="{98F73D87-4757-490F-9481-6326FB90554B}"/>
              </a:ext>
            </a:extLst>
          </p:cNvPr>
          <p:cNvSpPr txBox="1">
            <a:spLocks/>
          </p:cNvSpPr>
          <p:nvPr/>
        </p:nvSpPr>
        <p:spPr>
          <a:xfrm>
            <a:off x="457200" y="1600200"/>
            <a:ext cx="8229600" cy="4983162"/>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sz="1800" dirty="0"/>
              <a:t>Statistics in </a:t>
            </a:r>
            <a:r>
              <a:rPr lang="en-IE" sz="1800" dirty="0" err="1"/>
              <a:t>collectd</a:t>
            </a:r>
            <a:r>
              <a:rPr lang="en-IE" sz="1800" dirty="0"/>
              <a:t> consist of a value list. A value list includes:</a:t>
            </a:r>
          </a:p>
          <a:p>
            <a:pPr marL="482583" lvl="1" indent="-257175">
              <a:buFont typeface="Arial" panose="020B0604020202020204" pitchFamily="34" charset="0"/>
              <a:buChar char="•"/>
            </a:pPr>
            <a:r>
              <a:rPr lang="en-IE" sz="1800" dirty="0"/>
              <a:t>Values</a:t>
            </a:r>
          </a:p>
          <a:p>
            <a:pPr marL="482583" lvl="1" indent="-257175">
              <a:buFont typeface="Arial" panose="020B0604020202020204" pitchFamily="34" charset="0"/>
              <a:buChar char="•"/>
            </a:pPr>
            <a:r>
              <a:rPr lang="en-IE" sz="1800" dirty="0"/>
              <a:t>Value length: the number of values in the data set.</a:t>
            </a:r>
          </a:p>
          <a:p>
            <a:pPr marL="482583" lvl="1" indent="-257175">
              <a:buFont typeface="Arial" panose="020B0604020202020204" pitchFamily="34" charset="0"/>
              <a:buChar char="•"/>
            </a:pPr>
            <a:r>
              <a:rPr lang="en-IE" sz="1800" dirty="0"/>
              <a:t>Time: timestamp at which the value was collected.</a:t>
            </a:r>
          </a:p>
          <a:p>
            <a:pPr marL="482583" lvl="1" indent="-257175">
              <a:buFont typeface="Arial" panose="020B0604020202020204" pitchFamily="34" charset="0"/>
              <a:buChar char="•"/>
            </a:pPr>
            <a:r>
              <a:rPr lang="en-IE" sz="1800" dirty="0"/>
              <a:t>Interval: interval at which to expect a new value.</a:t>
            </a:r>
          </a:p>
          <a:p>
            <a:pPr marL="482583" lvl="1" indent="-257175">
              <a:buFont typeface="Arial" panose="020B0604020202020204" pitchFamily="34" charset="0"/>
              <a:buChar char="•"/>
            </a:pPr>
            <a:r>
              <a:rPr lang="en-IE" sz="1800" b="1" dirty="0"/>
              <a:t>Host</a:t>
            </a:r>
            <a:r>
              <a:rPr lang="en-IE" sz="1800" dirty="0"/>
              <a:t>: used to identify the host.</a:t>
            </a:r>
          </a:p>
          <a:p>
            <a:pPr marL="482583" lvl="1" indent="-257175">
              <a:buFont typeface="Arial" panose="020B0604020202020204" pitchFamily="34" charset="0"/>
              <a:buChar char="•"/>
            </a:pPr>
            <a:r>
              <a:rPr lang="en-IE" sz="1800" b="1" dirty="0"/>
              <a:t>Plugin</a:t>
            </a:r>
            <a:r>
              <a:rPr lang="en-IE" sz="1800" dirty="0"/>
              <a:t>: used to identify the plugin., </a:t>
            </a:r>
            <a:r>
              <a:rPr lang="en-IE" sz="1800" dirty="0" err="1"/>
              <a:t>eg</a:t>
            </a:r>
            <a:r>
              <a:rPr lang="en-IE" sz="1800" dirty="0"/>
              <a:t>: CPU</a:t>
            </a:r>
          </a:p>
          <a:p>
            <a:pPr marL="482583" lvl="1" indent="-257175">
              <a:buFont typeface="Arial" panose="020B0604020202020204" pitchFamily="34" charset="0"/>
              <a:buChar char="•"/>
            </a:pPr>
            <a:r>
              <a:rPr lang="en-IE" sz="1800" b="1" dirty="0"/>
              <a:t>Plugin instance </a:t>
            </a:r>
            <a:r>
              <a:rPr lang="en-IE" sz="1800" dirty="0"/>
              <a:t>(optional): used to group a set of values together. For e.g. CPU 0,CPU 1</a:t>
            </a:r>
          </a:p>
          <a:p>
            <a:pPr marL="482583" lvl="1" indent="-257175">
              <a:buFont typeface="Arial" panose="020B0604020202020204" pitchFamily="34" charset="0"/>
              <a:buChar char="•"/>
            </a:pPr>
            <a:r>
              <a:rPr lang="en-IE" sz="1800" b="1" dirty="0"/>
              <a:t>Type</a:t>
            </a:r>
            <a:r>
              <a:rPr lang="en-IE" sz="1800" dirty="0"/>
              <a:t>: unit used to measure a value. In other words used to refer to a data set.,</a:t>
            </a:r>
            <a:r>
              <a:rPr lang="en-IE" sz="1800" dirty="0" err="1"/>
              <a:t>eg</a:t>
            </a:r>
            <a:r>
              <a:rPr lang="en-IE" sz="1800" dirty="0"/>
              <a:t>: </a:t>
            </a:r>
          </a:p>
          <a:p>
            <a:pPr marL="482583" lvl="1" indent="-257175">
              <a:buFont typeface="Arial" panose="020B0604020202020204" pitchFamily="34" charset="0"/>
              <a:buChar char="•"/>
            </a:pPr>
            <a:r>
              <a:rPr lang="en-IE" sz="1800" b="1" dirty="0"/>
              <a:t>Type instance </a:t>
            </a:r>
            <a:r>
              <a:rPr lang="en-IE" sz="1800" dirty="0"/>
              <a:t>(optional): used to distinguish between values that have an identical type., “</a:t>
            </a:r>
            <a:r>
              <a:rPr lang="en-IE" sz="1800" dirty="0" err="1"/>
              <a:t>user”,”idle”,”system</a:t>
            </a:r>
            <a:r>
              <a:rPr lang="en-IE" sz="1800" dirty="0"/>
              <a:t>”</a:t>
            </a:r>
          </a:p>
          <a:p>
            <a:pPr marL="482583" lvl="1" indent="-257175">
              <a:buFont typeface="Arial" panose="020B0604020202020204" pitchFamily="34" charset="0"/>
              <a:buChar char="•"/>
            </a:pPr>
            <a:r>
              <a:rPr lang="en-IE" sz="1800" dirty="0"/>
              <a:t>meta data: an opaque data structure that enables the passing of additional information about a value list. “Meta data in the global cache can be used to store arbitrary information about an identifier” </a:t>
            </a:r>
          </a:p>
          <a:p>
            <a:pPr marL="257175" indent="-257175"/>
            <a:endParaRPr lang="en-US" sz="1200" dirty="0"/>
          </a:p>
        </p:txBody>
      </p:sp>
    </p:spTree>
    <p:extLst>
      <p:ext uri="{BB962C8B-B14F-4D97-AF65-F5344CB8AC3E}">
        <p14:creationId xmlns:p14="http://schemas.microsoft.com/office/powerpoint/2010/main" val="1742590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789A-CA59-455D-9F6C-C2205DB5126C}"/>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IE" dirty="0" err="1"/>
              <a:t>collectd</a:t>
            </a:r>
            <a:r>
              <a:rPr lang="en-IE" dirty="0"/>
              <a:t> Values</a:t>
            </a:r>
            <a:endParaRPr lang="en-US" dirty="0"/>
          </a:p>
        </p:txBody>
      </p:sp>
      <p:sp>
        <p:nvSpPr>
          <p:cNvPr id="3" name="Content Placeholder 2">
            <a:extLst>
              <a:ext uri="{FF2B5EF4-FFF2-40B4-BE49-F238E27FC236}">
                <a16:creationId xmlns:a16="http://schemas.microsoft.com/office/drawing/2014/main" id="{2374DAD2-5506-44FF-B2E5-7B395003D52E}"/>
              </a:ext>
            </a:extLst>
          </p:cNvPr>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dirty="0"/>
              <a:t>Values, can be one of:</a:t>
            </a:r>
          </a:p>
          <a:p>
            <a:pPr lvl="1"/>
            <a:r>
              <a:rPr lang="en-IE" dirty="0"/>
              <a:t>Gauge: used for values that are stored as is.</a:t>
            </a:r>
          </a:p>
          <a:p>
            <a:pPr lvl="1"/>
            <a:r>
              <a:rPr lang="en-IE" dirty="0"/>
              <a:t>Counter: similar to derive values, but take the possibility of a counter wrap around into consideration.</a:t>
            </a:r>
          </a:p>
          <a:p>
            <a:pPr lvl="1"/>
            <a:r>
              <a:rPr lang="en-IE" dirty="0"/>
              <a:t>Derive: used for values where a change in the value since it’s last been read is of interest. Can be used to calculate and store a rate.</a:t>
            </a:r>
          </a:p>
          <a:p>
            <a:pPr lvl="1"/>
            <a:r>
              <a:rPr lang="en-IE" dirty="0"/>
              <a:t>Absolute: used for counters that are reset after reading</a:t>
            </a:r>
            <a:endParaRPr lang="en-US" dirty="0"/>
          </a:p>
        </p:txBody>
      </p:sp>
    </p:spTree>
    <p:extLst>
      <p:ext uri="{BB962C8B-B14F-4D97-AF65-F5344CB8AC3E}">
        <p14:creationId xmlns:p14="http://schemas.microsoft.com/office/powerpoint/2010/main" val="1845132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EA5E-97DA-45C6-BA29-8DDD0C9D5F44}"/>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IE" dirty="0"/>
              <a:t>Examples of types in </a:t>
            </a:r>
            <a:r>
              <a:rPr lang="en-IE" dirty="0" err="1"/>
              <a:t>collectd</a:t>
            </a:r>
            <a:endParaRPr lang="en-US" dirty="0"/>
          </a:p>
        </p:txBody>
      </p:sp>
      <p:sp>
        <p:nvSpPr>
          <p:cNvPr id="3" name="Content Placeholder 2">
            <a:extLst>
              <a:ext uri="{FF2B5EF4-FFF2-40B4-BE49-F238E27FC236}">
                <a16:creationId xmlns:a16="http://schemas.microsoft.com/office/drawing/2014/main" id="{3F93E18B-5351-4D25-BEC0-97CDBCE48B19}"/>
              </a:ext>
            </a:extLst>
          </p:cNvPr>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a:t>Examples of types in types.db:</a:t>
            </a:r>
          </a:p>
          <a:p>
            <a:pPr marL="346050" lvl="2" indent="0">
              <a:buFont typeface="Arial" panose="020B0604020202020204" pitchFamily="34" charset="0"/>
              <a:buNone/>
            </a:pPr>
            <a:r>
              <a:rPr lang="en-IE" sz="1500">
                <a:latin typeface="Courier New" panose="02070309020205020404" pitchFamily="49" charset="0"/>
                <a:cs typeface="Courier New" panose="02070309020205020404" pitchFamily="49" charset="0"/>
              </a:rPr>
              <a:t>bitrate value:GAUGE:0:4294967295 </a:t>
            </a:r>
          </a:p>
          <a:p>
            <a:pPr marL="346050" lvl="2" indent="0">
              <a:buFont typeface="Arial" panose="020B0604020202020204" pitchFamily="34" charset="0"/>
              <a:buNone/>
            </a:pPr>
            <a:r>
              <a:rPr lang="en-IE" sz="1500">
                <a:latin typeface="Courier New" panose="02070309020205020404" pitchFamily="49" charset="0"/>
                <a:cs typeface="Courier New" panose="02070309020205020404" pitchFamily="49" charset="0"/>
              </a:rPr>
              <a:t>counter value:COUNTER:U:U</a:t>
            </a:r>
          </a:p>
          <a:p>
            <a:pPr marL="346050" lvl="2" indent="0">
              <a:buFont typeface="Arial" panose="020B0604020202020204" pitchFamily="34" charset="0"/>
              <a:buNone/>
            </a:pPr>
            <a:r>
              <a:rPr lang="en-IE" sz="1500">
                <a:latin typeface="Courier New" panose="02070309020205020404" pitchFamily="49" charset="0"/>
                <a:cs typeface="Courier New" panose="02070309020205020404" pitchFamily="49" charset="0"/>
              </a:rPr>
              <a:t>if_octets rx:COUNTER:0:4294967295, tx:COUNTER:0:4294967295 </a:t>
            </a:r>
          </a:p>
          <a:p>
            <a:endParaRPr lang="en-IE"/>
          </a:p>
          <a:p>
            <a:r>
              <a:rPr lang="en-IE"/>
              <a:t>In the example above if_octets has two data sources: tx and rx.</a:t>
            </a:r>
          </a:p>
          <a:p>
            <a:endParaRPr lang="en-US" dirty="0"/>
          </a:p>
        </p:txBody>
      </p:sp>
    </p:spTree>
    <p:extLst>
      <p:ext uri="{BB962C8B-B14F-4D97-AF65-F5344CB8AC3E}">
        <p14:creationId xmlns:p14="http://schemas.microsoft.com/office/powerpoint/2010/main" val="3744187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br>
            <a:r>
              <a:rPr lang="en-US" sz="4000" dirty="0"/>
              <a:t>Filter Configuration</a:t>
            </a:r>
            <a:endParaRPr lang="en-US" dirty="0">
              <a:solidFill>
                <a:srgbClr val="FF0000"/>
              </a:solidFill>
            </a:endParaRPr>
          </a:p>
        </p:txBody>
      </p:sp>
      <p:sp>
        <p:nvSpPr>
          <p:cNvPr id="7" name="Content Placeholder 3">
            <a:extLst>
              <a:ext uri="{FF2B5EF4-FFF2-40B4-BE49-F238E27FC236}">
                <a16:creationId xmlns:a16="http://schemas.microsoft.com/office/drawing/2014/main" id="{302F04D2-2A68-4624-93D3-E18010FEBB70}"/>
              </a:ext>
            </a:extLst>
          </p:cNvPr>
          <p:cNvSpPr txBox="1">
            <a:spLocks/>
          </p:cNvSpPr>
          <p:nvPr/>
        </p:nvSpPr>
        <p:spPr>
          <a:xfrm>
            <a:off x="457200" y="1600200"/>
            <a:ext cx="8229600" cy="4525963"/>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57175" indent="-257175"/>
            <a:r>
              <a:rPr lang="en-IE" sz="2800"/>
              <a:t>Starting with collectd 4.6 there is a powerful filtering infrastructure implemented in the daemon. </a:t>
            </a:r>
          </a:p>
          <a:p>
            <a:pPr marL="257175" indent="-257175"/>
            <a:r>
              <a:rPr lang="en-IE" sz="2800"/>
              <a:t>The concept has mostly been copied from </a:t>
            </a:r>
            <a:r>
              <a:rPr lang="en-IE" sz="2800" i="1"/>
              <a:t>ip_tables.</a:t>
            </a:r>
          </a:p>
          <a:p>
            <a:pPr marL="257175" indent="-257175"/>
            <a:r>
              <a:rPr lang="en-IE" sz="2800" i="1"/>
              <a:t>Terminology:</a:t>
            </a:r>
          </a:p>
          <a:p>
            <a:pPr marL="428621" lvl="1" indent="-257175">
              <a:buFont typeface="Arial" panose="020B0604020202020204" pitchFamily="34" charset="0"/>
              <a:buChar char="•"/>
            </a:pPr>
            <a:r>
              <a:rPr lang="en-IE" sz="2400" i="1"/>
              <a:t>Match: </a:t>
            </a:r>
            <a:r>
              <a:rPr lang="en-IE" sz="2400"/>
              <a:t> criteria to select specific values. </a:t>
            </a:r>
          </a:p>
          <a:p>
            <a:pPr marL="428621" lvl="1" indent="-257175">
              <a:buFont typeface="Arial" panose="020B0604020202020204" pitchFamily="34" charset="0"/>
              <a:buChar char="•"/>
            </a:pPr>
            <a:r>
              <a:rPr lang="en-IE" sz="2400" i="1"/>
              <a:t>Target: </a:t>
            </a:r>
            <a:r>
              <a:rPr lang="en-IE" sz="2400"/>
              <a:t>action that is to be performed with data.</a:t>
            </a:r>
          </a:p>
          <a:p>
            <a:pPr marL="428621" lvl="1" indent="-257175">
              <a:buFont typeface="Arial" panose="020B0604020202020204" pitchFamily="34" charset="0"/>
              <a:buChar char="•"/>
            </a:pPr>
            <a:r>
              <a:rPr lang="en-IE" sz="2400" i="1"/>
              <a:t>Rule: </a:t>
            </a:r>
            <a:r>
              <a:rPr lang="en-IE" sz="2400"/>
              <a:t>The combination of any number of matches and at least one target</a:t>
            </a:r>
          </a:p>
          <a:p>
            <a:pPr marL="428621" lvl="1" indent="-257175">
              <a:buFont typeface="Arial" panose="020B0604020202020204" pitchFamily="34" charset="0"/>
              <a:buChar char="•"/>
            </a:pPr>
            <a:r>
              <a:rPr lang="en-IE" sz="2400" i="1"/>
              <a:t>Chain: </a:t>
            </a:r>
            <a:r>
              <a:rPr lang="en-IE" sz="2400"/>
              <a:t>a list of rules and possibly default targets. Rules tried in order and if one matches, the associated target will be called.</a:t>
            </a:r>
            <a:endParaRPr lang="en-IE" sz="2400" i="1"/>
          </a:p>
          <a:p>
            <a:endParaRPr lang="en-US" sz="2800" dirty="0"/>
          </a:p>
        </p:txBody>
      </p:sp>
    </p:spTree>
    <p:extLst>
      <p:ext uri="{BB962C8B-B14F-4D97-AF65-F5344CB8AC3E}">
        <p14:creationId xmlns:p14="http://schemas.microsoft.com/office/powerpoint/2010/main" val="2656506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br>
            <a:r>
              <a:rPr lang="en-US" sz="4000" dirty="0"/>
              <a:t>Platform Metrics and Information</a:t>
            </a:r>
            <a:endParaRPr lang="en-US" dirty="0">
              <a:solidFill>
                <a:srgbClr val="FF0000"/>
              </a:solidFill>
            </a:endParaRPr>
          </a:p>
        </p:txBody>
      </p:sp>
      <p:sp>
        <p:nvSpPr>
          <p:cNvPr id="4" name="Content Placeholder 7">
            <a:extLst>
              <a:ext uri="{FF2B5EF4-FFF2-40B4-BE49-F238E27FC236}">
                <a16:creationId xmlns:a16="http://schemas.microsoft.com/office/drawing/2014/main" id="{C9B3C3DD-E073-47A7-8BD9-DA11FFADBF42}"/>
              </a:ext>
            </a:extLst>
          </p:cNvPr>
          <p:cNvSpPr txBox="1">
            <a:spLocks/>
          </p:cNvSpPr>
          <p:nvPr/>
        </p:nvSpPr>
        <p:spPr>
          <a:xfrm>
            <a:off x="353963" y="1558457"/>
            <a:ext cx="8436076" cy="4284985"/>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Can be divided into static and dynamic information.</a:t>
            </a:r>
          </a:p>
          <a:p>
            <a:r>
              <a:rPr lang="en-US" sz="2800" dirty="0"/>
              <a:t>Supported metrics by </a:t>
            </a:r>
            <a:r>
              <a:rPr lang="en-US" sz="2800" dirty="0" err="1"/>
              <a:t>collectd</a:t>
            </a:r>
            <a:r>
              <a:rPr lang="en-US" sz="2800" dirty="0"/>
              <a:t>:</a:t>
            </a:r>
          </a:p>
          <a:p>
            <a:r>
              <a:rPr lang="en-US" sz="2800" dirty="0">
                <a:hlinkClick r:id="rId2"/>
              </a:rPr>
              <a:t>https://wiki.opnfv.org/display/fastpath/Collectd+Metrics+and+Events</a:t>
            </a:r>
            <a:r>
              <a:rPr lang="en-US" sz="2800" dirty="0"/>
              <a:t> </a:t>
            </a:r>
          </a:p>
          <a:p>
            <a:endParaRPr lang="en-US" sz="2800" dirty="0"/>
          </a:p>
          <a:p>
            <a:r>
              <a:rPr lang="en-US" sz="2800" dirty="0"/>
              <a:t>Next Steps: start defining list of static and dynamic metrics under category sets.</a:t>
            </a:r>
          </a:p>
        </p:txBody>
      </p:sp>
    </p:spTree>
    <p:extLst>
      <p:ext uri="{BB962C8B-B14F-4D97-AF65-F5344CB8AC3E}">
        <p14:creationId xmlns:p14="http://schemas.microsoft.com/office/powerpoint/2010/main" val="1630599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87FF-3397-4A74-9487-DCAD915D158E}"/>
              </a:ext>
            </a:extLst>
          </p:cNvPr>
          <p:cNvSpPr>
            <a:spLocks noGrp="1"/>
          </p:cNvSpPr>
          <p:nvPr>
            <p:ph type="title"/>
          </p:nvPr>
        </p:nvSpPr>
        <p:spPr/>
        <p:txBody>
          <a:bodyPr/>
          <a:lstStyle/>
          <a:p>
            <a:r>
              <a:rPr lang="en-US" dirty="0"/>
              <a:t>Filter: aggregation</a:t>
            </a:r>
          </a:p>
        </p:txBody>
      </p:sp>
      <p:pic>
        <p:nvPicPr>
          <p:cNvPr id="4" name="Picture 3">
            <a:extLst>
              <a:ext uri="{FF2B5EF4-FFF2-40B4-BE49-F238E27FC236}">
                <a16:creationId xmlns:a16="http://schemas.microsoft.com/office/drawing/2014/main" id="{E8791AFA-C74F-45EC-9144-104DF66185C9}"/>
              </a:ext>
            </a:extLst>
          </p:cNvPr>
          <p:cNvPicPr>
            <a:picLocks noChangeAspect="1"/>
          </p:cNvPicPr>
          <p:nvPr/>
        </p:nvPicPr>
        <p:blipFill>
          <a:blip r:embed="rId2"/>
          <a:stretch>
            <a:fillRect/>
          </a:stretch>
        </p:blipFill>
        <p:spPr>
          <a:xfrm>
            <a:off x="712745" y="1905000"/>
            <a:ext cx="7718509" cy="4038600"/>
          </a:xfrm>
          <a:prstGeom prst="rect">
            <a:avLst/>
          </a:prstGeom>
        </p:spPr>
      </p:pic>
    </p:spTree>
    <p:extLst>
      <p:ext uri="{BB962C8B-B14F-4D97-AF65-F5344CB8AC3E}">
        <p14:creationId xmlns:p14="http://schemas.microsoft.com/office/powerpoint/2010/main" val="974643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br>
            <a:r>
              <a:rPr lang="en-US" dirty="0" err="1">
                <a:solidFill>
                  <a:srgbClr val="FF0000"/>
                </a:solidFill>
              </a:rPr>
              <a:t>Collectd</a:t>
            </a:r>
            <a:r>
              <a:rPr lang="en-US" dirty="0">
                <a:solidFill>
                  <a:srgbClr val="FF0000"/>
                </a:solidFill>
              </a:rPr>
              <a:t> Installation</a:t>
            </a:r>
          </a:p>
        </p:txBody>
      </p:sp>
      <p:sp>
        <p:nvSpPr>
          <p:cNvPr id="3" name="Content Placeholder 2"/>
          <p:cNvSpPr txBox="1">
            <a:spLocks/>
          </p:cNvSpPr>
          <p:nvPr/>
        </p:nvSpPr>
        <p:spPr>
          <a:xfrm>
            <a:off x="342900" y="1371600"/>
            <a:ext cx="8458200" cy="52578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sz="2400" dirty="0">
                <a:hlinkClick r:id="rId2"/>
              </a:rPr>
              <a:t>https://collectd.org/</a:t>
            </a:r>
            <a:endParaRPr lang="en-IE" sz="2400" dirty="0"/>
          </a:p>
          <a:p>
            <a:r>
              <a:rPr lang="en-IE" sz="2400" dirty="0" err="1"/>
              <a:t>FECBench</a:t>
            </a:r>
            <a:r>
              <a:rPr lang="en-IE" sz="2400" dirty="0"/>
              <a:t> needs </a:t>
            </a:r>
            <a:r>
              <a:rPr lang="en-IE" sz="2400" dirty="0" err="1"/>
              <a:t>collectd</a:t>
            </a:r>
            <a:r>
              <a:rPr lang="en-IE" sz="2400" dirty="0"/>
              <a:t> 5.5 or higher</a:t>
            </a:r>
          </a:p>
          <a:p>
            <a:r>
              <a:rPr lang="en-IE" sz="2400" dirty="0"/>
              <a:t>On Ubuntu:</a:t>
            </a:r>
          </a:p>
          <a:p>
            <a:pPr lvl="1"/>
            <a:r>
              <a:rPr lang="en-IE" sz="1600" dirty="0" err="1"/>
              <a:t>sudo</a:t>
            </a:r>
            <a:r>
              <a:rPr lang="en-IE" sz="1600" dirty="0"/>
              <a:t> add-apt-repository </a:t>
            </a:r>
            <a:r>
              <a:rPr lang="en-IE" sz="1600" dirty="0" err="1"/>
              <a:t>ppa:collectd</a:t>
            </a:r>
            <a:r>
              <a:rPr lang="en-IE" sz="1600" dirty="0"/>
              <a:t>/collectd-5.5</a:t>
            </a:r>
          </a:p>
          <a:p>
            <a:pPr lvl="1"/>
            <a:r>
              <a:rPr lang="en-IE" sz="1600" dirty="0" err="1"/>
              <a:t>sudo</a:t>
            </a:r>
            <a:r>
              <a:rPr lang="en-IE" sz="1600" dirty="0"/>
              <a:t> apt-get update</a:t>
            </a:r>
          </a:p>
          <a:p>
            <a:pPr lvl="1"/>
            <a:r>
              <a:rPr lang="en-US" sz="1600" dirty="0" err="1"/>
              <a:t>sudo</a:t>
            </a:r>
            <a:r>
              <a:rPr lang="en-US" sz="1600" dirty="0"/>
              <a:t> apt-get install </a:t>
            </a:r>
            <a:r>
              <a:rPr lang="en-US" sz="1600" dirty="0" err="1"/>
              <a:t>collectd</a:t>
            </a:r>
            <a:r>
              <a:rPr lang="en-US" sz="1600" dirty="0"/>
              <a:t> -y</a:t>
            </a:r>
          </a:p>
          <a:p>
            <a:pPr lvl="1"/>
            <a:endParaRPr lang="en-US" sz="1600" dirty="0"/>
          </a:p>
          <a:p>
            <a:r>
              <a:rPr lang="en-IE" sz="2000" dirty="0"/>
              <a:t>Configure </a:t>
            </a:r>
            <a:r>
              <a:rPr lang="en-IE" sz="2000" dirty="0" err="1"/>
              <a:t>collectd</a:t>
            </a:r>
            <a:r>
              <a:rPr lang="en-IE" sz="2000" dirty="0"/>
              <a:t>:</a:t>
            </a:r>
          </a:p>
          <a:p>
            <a:pPr lvl="1"/>
            <a:r>
              <a:rPr lang="en-IE" sz="1600" dirty="0"/>
              <a:t>/etc/</a:t>
            </a:r>
            <a:r>
              <a:rPr lang="en-IE" sz="1600" dirty="0" err="1"/>
              <a:t>collectd</a:t>
            </a:r>
            <a:r>
              <a:rPr lang="en-IE" sz="1600" dirty="0"/>
              <a:t>/</a:t>
            </a:r>
            <a:r>
              <a:rPr lang="en-IE" sz="1600" dirty="0" err="1"/>
              <a:t>collectd.conf</a:t>
            </a:r>
            <a:endParaRPr lang="en-IE" sz="1600" dirty="0"/>
          </a:p>
          <a:p>
            <a:r>
              <a:rPr lang="en-IE" sz="2400" dirty="0"/>
              <a:t>Step by step documentation:</a:t>
            </a:r>
          </a:p>
          <a:p>
            <a:pPr lvl="1"/>
            <a:r>
              <a:rPr lang="en-IE" sz="1800" dirty="0">
                <a:hlinkClick r:id="rId3"/>
              </a:rPr>
              <a:t>https://github.com/doc-vu/indices/blob/master/src/services/collector/README.md</a:t>
            </a:r>
            <a:endParaRPr lang="en-IE" sz="1800" dirty="0"/>
          </a:p>
          <a:p>
            <a:r>
              <a:rPr lang="en-IE" sz="2200" dirty="0"/>
              <a:t>We have ansible scripts to perform </a:t>
            </a:r>
            <a:r>
              <a:rPr lang="en-IE" sz="2200" dirty="0" err="1"/>
              <a:t>collectd</a:t>
            </a:r>
            <a:r>
              <a:rPr lang="en-IE" sz="2200" dirty="0"/>
              <a:t> installation as part of </a:t>
            </a:r>
            <a:r>
              <a:rPr lang="en-IE" sz="2200" dirty="0" err="1"/>
              <a:t>FECBench</a:t>
            </a:r>
            <a:r>
              <a:rPr lang="en-IE" sz="2200" dirty="0"/>
              <a:t> </a:t>
            </a:r>
          </a:p>
          <a:p>
            <a:pPr lvl="1"/>
            <a:r>
              <a:rPr lang="en-IE" sz="1800" dirty="0"/>
              <a:t>https://github.com/doc-vu/Stouts.collectd.git</a:t>
            </a:r>
          </a:p>
          <a:p>
            <a:pPr lvl="1"/>
            <a:endParaRPr lang="en-IE" sz="1600" dirty="0"/>
          </a:p>
        </p:txBody>
      </p:sp>
    </p:spTree>
    <p:extLst>
      <p:ext uri="{BB962C8B-B14F-4D97-AF65-F5344CB8AC3E}">
        <p14:creationId xmlns:p14="http://schemas.microsoft.com/office/powerpoint/2010/main" val="2642254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78A6-A98B-49AC-87BF-F85ACA75E258}"/>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Micro Metrics</a:t>
            </a:r>
          </a:p>
        </p:txBody>
      </p:sp>
      <p:sp>
        <p:nvSpPr>
          <p:cNvPr id="3" name="Rectangle 2">
            <a:extLst>
              <a:ext uri="{FF2B5EF4-FFF2-40B4-BE49-F238E27FC236}">
                <a16:creationId xmlns:a16="http://schemas.microsoft.com/office/drawing/2014/main" id="{499F312C-6DC0-4FFC-A1EF-21CBFFAB1AB8}"/>
              </a:ext>
            </a:extLst>
          </p:cNvPr>
          <p:cNvSpPr/>
          <p:nvPr/>
        </p:nvSpPr>
        <p:spPr>
          <a:xfrm>
            <a:off x="170822" y="1524000"/>
            <a:ext cx="8915400" cy="5078313"/>
          </a:xfrm>
          <a:prstGeom prst="rect">
            <a:avLst/>
          </a:prstGeom>
        </p:spPr>
        <p:txBody>
          <a:bodyPr wrap="square">
            <a:spAutoFit/>
          </a:bodyPr>
          <a:lstStyle/>
          <a:p>
            <a:pPr marL="285750" indent="-285750">
              <a:buFont typeface="Arial" panose="020B0604020202020204" pitchFamily="34" charset="0"/>
              <a:buChar char="•"/>
            </a:pPr>
            <a:r>
              <a:rPr lang="en-US" sz="2400" dirty="0"/>
              <a:t>System level metrics are not sufficient to identify contention occurring in sub-components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Need metrics that quantify the performance interference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400" dirty="0"/>
              <a:t>PERF supports hardware events and software events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Hardware events are measured using the hardware performance counters. source of events is the processor itself and its Performance Monitoring Unit (PMU)</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Processor implementation specific</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16484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Outline</a:t>
            </a:r>
          </a:p>
        </p:txBody>
      </p:sp>
      <p:sp>
        <p:nvSpPr>
          <p:cNvPr id="4" name="Rectangle 3"/>
          <p:cNvSpPr/>
          <p:nvPr/>
        </p:nvSpPr>
        <p:spPr>
          <a:xfrm>
            <a:off x="190500" y="1371600"/>
            <a:ext cx="8953500" cy="3046988"/>
          </a:xfrm>
          <a:prstGeom prst="rect">
            <a:avLst/>
          </a:prstGeom>
        </p:spPr>
        <p:txBody>
          <a:bodyPr wrap="square">
            <a:spAutoFit/>
          </a:bodyPr>
          <a:lstStyle/>
          <a:p>
            <a:endParaRPr lang="en-US" sz="2400" dirty="0"/>
          </a:p>
          <a:p>
            <a:pPr marL="342900" indent="-342900">
              <a:buFont typeface="Arial" panose="020B0604020202020204" pitchFamily="34" charset="0"/>
              <a:buChar char="•"/>
            </a:pPr>
            <a:r>
              <a:rPr lang="en-US" sz="2400" dirty="0"/>
              <a:t>Motivation</a:t>
            </a:r>
          </a:p>
          <a:p>
            <a:pPr marL="342900" indent="-342900">
              <a:buFont typeface="Arial" panose="020B0604020202020204" pitchFamily="34" charset="0"/>
              <a:buChar char="•"/>
            </a:pPr>
            <a:r>
              <a:rPr lang="en-US" sz="2400" dirty="0"/>
              <a:t>Performance Interference Description</a:t>
            </a:r>
          </a:p>
          <a:p>
            <a:pPr marL="342900" indent="-342900">
              <a:buFont typeface="Arial" panose="020B0604020202020204" pitchFamily="34" charset="0"/>
              <a:buChar char="•"/>
            </a:pPr>
            <a:r>
              <a:rPr lang="en-US" sz="2400" dirty="0" err="1"/>
              <a:t>FECBench</a:t>
            </a:r>
            <a:r>
              <a:rPr lang="en-US" sz="2400" dirty="0"/>
              <a:t> </a:t>
            </a:r>
          </a:p>
          <a:p>
            <a:pPr marL="342900" indent="-342900">
              <a:buFont typeface="Arial" panose="020B0604020202020204" pitchFamily="34" charset="0"/>
              <a:buChar char="•"/>
            </a:pPr>
            <a:r>
              <a:rPr lang="en-US" sz="2400" dirty="0"/>
              <a:t>Case studies</a:t>
            </a:r>
          </a:p>
          <a:p>
            <a:pPr marL="342900" indent="-342900">
              <a:buFont typeface="Arial" panose="020B0604020202020204" pitchFamily="34" charset="0"/>
              <a:buChar char="•"/>
            </a:pPr>
            <a:r>
              <a:rPr lang="en-US" sz="2400" dirty="0"/>
              <a:t>Break</a:t>
            </a:r>
          </a:p>
          <a:p>
            <a:pPr marL="342900" indent="-342900">
              <a:buFont typeface="Arial" panose="020B0604020202020204" pitchFamily="34" charset="0"/>
              <a:buChar char="•"/>
            </a:pPr>
            <a:r>
              <a:rPr lang="en-US" sz="2400" dirty="0"/>
              <a:t>Hands On</a:t>
            </a:r>
          </a:p>
          <a:p>
            <a:pPr marL="342900" indent="-342900">
              <a:buFont typeface="Arial" panose="020B0604020202020204" pitchFamily="34" charset="0"/>
              <a:buChar char="•"/>
            </a:pPr>
            <a:r>
              <a:rPr lang="en-US" sz="2400" dirty="0"/>
              <a:t>Conclusion &amp; Open Discussion</a:t>
            </a:r>
          </a:p>
        </p:txBody>
      </p:sp>
    </p:spTree>
    <p:extLst>
      <p:ext uri="{BB962C8B-B14F-4D97-AF65-F5344CB8AC3E}">
        <p14:creationId xmlns:p14="http://schemas.microsoft.com/office/powerpoint/2010/main" val="786765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78A6-A98B-49AC-87BF-F85ACA75E258}"/>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Linux Perf</a:t>
            </a:r>
          </a:p>
        </p:txBody>
      </p:sp>
      <p:sp>
        <p:nvSpPr>
          <p:cNvPr id="3" name="Rectangle 2">
            <a:extLst>
              <a:ext uri="{FF2B5EF4-FFF2-40B4-BE49-F238E27FC236}">
                <a16:creationId xmlns:a16="http://schemas.microsoft.com/office/drawing/2014/main" id="{499F312C-6DC0-4FFC-A1EF-21CBFFAB1AB8}"/>
              </a:ext>
            </a:extLst>
          </p:cNvPr>
          <p:cNvSpPr/>
          <p:nvPr/>
        </p:nvSpPr>
        <p:spPr>
          <a:xfrm>
            <a:off x="170822" y="1371600"/>
            <a:ext cx="8915400" cy="1015663"/>
          </a:xfrm>
          <a:prstGeom prst="rect">
            <a:avLst/>
          </a:prstGeom>
        </p:spPr>
        <p:txBody>
          <a:bodyPr wrap="square">
            <a:spAutoFit/>
          </a:bodyPr>
          <a:lstStyle/>
          <a:p>
            <a:pPr marL="285750" indent="-285750">
              <a:buFont typeface="Arial" panose="020B0604020202020204" pitchFamily="34" charset="0"/>
              <a:buChar char="•"/>
            </a:pPr>
            <a:r>
              <a:rPr lang="en-US" sz="2000" dirty="0"/>
              <a:t>Performance Monitoring Counters (PMCs): </a:t>
            </a:r>
          </a:p>
          <a:p>
            <a:pPr marL="285750" indent="-285750">
              <a:buFont typeface="Arial" panose="020B0604020202020204" pitchFamily="34" charset="0"/>
              <a:buChar char="•"/>
            </a:pPr>
            <a:endParaRPr lang="en-US" sz="2000" dirty="0"/>
          </a:p>
          <a:p>
            <a:endParaRPr lang="en-US" sz="2000" dirty="0"/>
          </a:p>
        </p:txBody>
      </p:sp>
      <p:pic>
        <p:nvPicPr>
          <p:cNvPr id="4" name="Picture 3">
            <a:extLst>
              <a:ext uri="{FF2B5EF4-FFF2-40B4-BE49-F238E27FC236}">
                <a16:creationId xmlns:a16="http://schemas.microsoft.com/office/drawing/2014/main" id="{78000B5F-23A3-409E-8198-24545323B9DE}"/>
              </a:ext>
            </a:extLst>
          </p:cNvPr>
          <p:cNvPicPr>
            <a:picLocks noChangeAspect="1"/>
          </p:cNvPicPr>
          <p:nvPr/>
        </p:nvPicPr>
        <p:blipFill>
          <a:blip r:embed="rId2"/>
          <a:stretch>
            <a:fillRect/>
          </a:stretch>
        </p:blipFill>
        <p:spPr>
          <a:xfrm>
            <a:off x="533400" y="1771650"/>
            <a:ext cx="7858125" cy="2800350"/>
          </a:xfrm>
          <a:prstGeom prst="rect">
            <a:avLst/>
          </a:prstGeom>
        </p:spPr>
      </p:pic>
      <p:sp>
        <p:nvSpPr>
          <p:cNvPr id="5" name="Rectangle 4">
            <a:extLst>
              <a:ext uri="{FF2B5EF4-FFF2-40B4-BE49-F238E27FC236}">
                <a16:creationId xmlns:a16="http://schemas.microsoft.com/office/drawing/2014/main" id="{77F6E86B-8CA7-4963-AEE3-5782C376B034}"/>
              </a:ext>
            </a:extLst>
          </p:cNvPr>
          <p:cNvSpPr/>
          <p:nvPr/>
        </p:nvSpPr>
        <p:spPr>
          <a:xfrm>
            <a:off x="170822" y="4648884"/>
            <a:ext cx="4572000" cy="646331"/>
          </a:xfrm>
          <a:prstGeom prst="rect">
            <a:avLst/>
          </a:prstGeom>
        </p:spPr>
        <p:txBody>
          <a:bodyPr>
            <a:spAutoFit/>
          </a:bodyPr>
          <a:lstStyle/>
          <a:p>
            <a:pPr marL="285750" indent="-285750">
              <a:buFont typeface="Arial" panose="020B0604020202020204" pitchFamily="34" charset="0"/>
              <a:buChar char="•"/>
            </a:pPr>
            <a:r>
              <a:rPr lang="en-US" dirty="0"/>
              <a:t>PERF supports several pre-defined software events provided by kernel:</a:t>
            </a:r>
          </a:p>
        </p:txBody>
      </p:sp>
      <p:pic>
        <p:nvPicPr>
          <p:cNvPr id="6" name="Picture 5">
            <a:extLst>
              <a:ext uri="{FF2B5EF4-FFF2-40B4-BE49-F238E27FC236}">
                <a16:creationId xmlns:a16="http://schemas.microsoft.com/office/drawing/2014/main" id="{2A50AEBC-558B-4CF8-BAF3-19BAF8032428}"/>
              </a:ext>
            </a:extLst>
          </p:cNvPr>
          <p:cNvPicPr>
            <a:picLocks noChangeAspect="1"/>
          </p:cNvPicPr>
          <p:nvPr/>
        </p:nvPicPr>
        <p:blipFill>
          <a:blip r:embed="rId3"/>
          <a:stretch>
            <a:fillRect/>
          </a:stretch>
        </p:blipFill>
        <p:spPr>
          <a:xfrm>
            <a:off x="5410200" y="4568350"/>
            <a:ext cx="3224337" cy="2168480"/>
          </a:xfrm>
          <a:prstGeom prst="rect">
            <a:avLst/>
          </a:prstGeom>
        </p:spPr>
      </p:pic>
    </p:spTree>
    <p:extLst>
      <p:ext uri="{BB962C8B-B14F-4D97-AF65-F5344CB8AC3E}">
        <p14:creationId xmlns:p14="http://schemas.microsoft.com/office/powerpoint/2010/main" val="1226099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A028-8F2F-47BB-B710-2E8EFC196A9B}"/>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Linux Perf </a:t>
            </a:r>
          </a:p>
        </p:txBody>
      </p:sp>
      <p:sp>
        <p:nvSpPr>
          <p:cNvPr id="4" name="Content Placeholder 2">
            <a:extLst>
              <a:ext uri="{FF2B5EF4-FFF2-40B4-BE49-F238E27FC236}">
                <a16:creationId xmlns:a16="http://schemas.microsoft.com/office/drawing/2014/main" id="{A21B03BC-098E-4B46-A296-11765521DFB8}"/>
              </a:ext>
            </a:extLst>
          </p:cNvPr>
          <p:cNvSpPr txBox="1">
            <a:spLocks/>
          </p:cNvSpPr>
          <p:nvPr/>
        </p:nvSpPr>
        <p:spPr>
          <a:xfrm>
            <a:off x="457200" y="1600200"/>
            <a:ext cx="8229600" cy="4525963"/>
          </a:xfrm>
          <a:prstGeom prst="rect">
            <a:avLst/>
          </a:prstGeom>
        </p:spPr>
        <p:txBody>
          <a:bodyPr>
            <a:norm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Memory Bandwidth from registers</a:t>
            </a:r>
          </a:p>
        </p:txBody>
      </p:sp>
      <p:grpSp>
        <p:nvGrpSpPr>
          <p:cNvPr id="6" name="Group 5">
            <a:extLst>
              <a:ext uri="{FF2B5EF4-FFF2-40B4-BE49-F238E27FC236}">
                <a16:creationId xmlns:a16="http://schemas.microsoft.com/office/drawing/2014/main" id="{8B5C8D91-14EC-4984-A801-111F59EDEC7D}"/>
              </a:ext>
            </a:extLst>
          </p:cNvPr>
          <p:cNvGrpSpPr/>
          <p:nvPr/>
        </p:nvGrpSpPr>
        <p:grpSpPr>
          <a:xfrm>
            <a:off x="1447800" y="2564882"/>
            <a:ext cx="6943725" cy="2706659"/>
            <a:chOff x="1447800" y="2564882"/>
            <a:chExt cx="6943725" cy="2706659"/>
          </a:xfrm>
        </p:grpSpPr>
        <p:pic>
          <p:nvPicPr>
            <p:cNvPr id="3" name="Picture 2">
              <a:extLst>
                <a:ext uri="{FF2B5EF4-FFF2-40B4-BE49-F238E27FC236}">
                  <a16:creationId xmlns:a16="http://schemas.microsoft.com/office/drawing/2014/main" id="{43A2F768-D4D7-44A6-9E53-16368AA0C0F6}"/>
                </a:ext>
              </a:extLst>
            </p:cNvPr>
            <p:cNvPicPr>
              <a:picLocks noChangeAspect="1"/>
            </p:cNvPicPr>
            <p:nvPr/>
          </p:nvPicPr>
          <p:blipFill>
            <a:blip r:embed="rId2"/>
            <a:stretch>
              <a:fillRect/>
            </a:stretch>
          </p:blipFill>
          <p:spPr>
            <a:xfrm>
              <a:off x="1447800" y="2564882"/>
              <a:ext cx="1447800" cy="2596598"/>
            </a:xfrm>
            <a:prstGeom prst="rect">
              <a:avLst/>
            </a:prstGeom>
          </p:spPr>
        </p:pic>
        <p:pic>
          <p:nvPicPr>
            <p:cNvPr id="5" name="Picture 4">
              <a:extLst>
                <a:ext uri="{FF2B5EF4-FFF2-40B4-BE49-F238E27FC236}">
                  <a16:creationId xmlns:a16="http://schemas.microsoft.com/office/drawing/2014/main" id="{0CB56295-F3B2-4A85-9F20-1B331E5BD91E}"/>
                </a:ext>
              </a:extLst>
            </p:cNvPr>
            <p:cNvPicPr>
              <a:picLocks noChangeAspect="1"/>
            </p:cNvPicPr>
            <p:nvPr/>
          </p:nvPicPr>
          <p:blipFill>
            <a:blip r:embed="rId3"/>
            <a:stretch>
              <a:fillRect/>
            </a:stretch>
          </p:blipFill>
          <p:spPr>
            <a:xfrm>
              <a:off x="2819400" y="2604541"/>
              <a:ext cx="5572125" cy="2667000"/>
            </a:xfrm>
            <a:prstGeom prst="rect">
              <a:avLst/>
            </a:prstGeom>
          </p:spPr>
        </p:pic>
      </p:grpSp>
    </p:spTree>
    <p:extLst>
      <p:ext uri="{BB962C8B-B14F-4D97-AF65-F5344CB8AC3E}">
        <p14:creationId xmlns:p14="http://schemas.microsoft.com/office/powerpoint/2010/main" val="321308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solidFill>
                  <a:srgbClr val="FF0000"/>
                </a:solidFill>
              </a:rPr>
            </a:br>
            <a:r>
              <a:rPr lang="en-US" dirty="0" err="1">
                <a:solidFill>
                  <a:srgbClr val="FF0000"/>
                </a:solidFill>
              </a:rPr>
              <a:t>Collectd</a:t>
            </a:r>
            <a:r>
              <a:rPr lang="en-US" dirty="0">
                <a:solidFill>
                  <a:srgbClr val="FF0000"/>
                </a:solidFill>
              </a:rPr>
              <a:t> Linux Perf Plugin</a:t>
            </a:r>
          </a:p>
        </p:txBody>
      </p:sp>
      <p:sp>
        <p:nvSpPr>
          <p:cNvPr id="3" name="Content Placeholder 2"/>
          <p:cNvSpPr txBox="1">
            <a:spLocks/>
          </p:cNvSpPr>
          <p:nvPr/>
        </p:nvSpPr>
        <p:spPr>
          <a:xfrm>
            <a:off x="76199" y="1371600"/>
            <a:ext cx="7391401" cy="54864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IE" sz="2400" dirty="0"/>
              <a:t>Python plugin for </a:t>
            </a:r>
            <a:r>
              <a:rPr lang="en-IE" sz="2400" dirty="0" err="1"/>
              <a:t>collectd</a:t>
            </a:r>
            <a:endParaRPr lang="en-IE" sz="2400" dirty="0"/>
          </a:p>
          <a:p>
            <a:r>
              <a:rPr lang="en-IE" sz="2400" dirty="0"/>
              <a:t>Invokes Linux perf tool</a:t>
            </a:r>
          </a:p>
          <a:p>
            <a:r>
              <a:rPr lang="en-US" sz="2400" dirty="0"/>
              <a:t>Perf is a profiler tool for Linux 2.6+ systems</a:t>
            </a:r>
          </a:p>
          <a:p>
            <a:pPr lvl="1"/>
            <a:r>
              <a:rPr lang="en-US" sz="2000" dirty="0"/>
              <a:t>Abstracts away CPU hardware differences in Linux performance measurements </a:t>
            </a:r>
          </a:p>
          <a:p>
            <a:pPr lvl="1"/>
            <a:r>
              <a:rPr lang="en-US" sz="2000" dirty="0"/>
              <a:t>Presents a simple </a:t>
            </a:r>
            <a:r>
              <a:rPr lang="en-US" sz="2000" dirty="0" err="1"/>
              <a:t>commandline</a:t>
            </a:r>
            <a:r>
              <a:rPr lang="en-US" sz="2000" dirty="0"/>
              <a:t> interface.</a:t>
            </a:r>
          </a:p>
          <a:p>
            <a:r>
              <a:rPr lang="en-US" sz="2400" dirty="0"/>
              <a:t>Sample command:</a:t>
            </a:r>
          </a:p>
          <a:p>
            <a:pPr lvl="1"/>
            <a:r>
              <a:rPr lang="en-IE" sz="2000" dirty="0"/>
              <a:t> perf stat -x , -e cs,page-faults,cycles,instructions,cache-references,cache-misses,r533fe0,sched:sched_switch,kvm:kvm_exit,sched:sched_stat_wait,sched:sched_stat_iowait -a sleep 5.0</a:t>
            </a:r>
          </a:p>
          <a:p>
            <a:r>
              <a:rPr lang="en-US" sz="2800" dirty="0"/>
              <a:t>Step by step instructions:</a:t>
            </a:r>
          </a:p>
          <a:p>
            <a:pPr lvl="1"/>
            <a:r>
              <a:rPr lang="en-US" sz="1800" dirty="0"/>
              <a:t>https://github.com/doc-vu/indices/blob/master/perf_monitoring/collectd-linux-perf/README.md</a:t>
            </a:r>
          </a:p>
        </p:txBody>
      </p:sp>
      <p:pic>
        <p:nvPicPr>
          <p:cNvPr id="5" name="Picture 4"/>
          <p:cNvPicPr>
            <a:picLocks noChangeAspect="1"/>
          </p:cNvPicPr>
          <p:nvPr/>
        </p:nvPicPr>
        <p:blipFill>
          <a:blip r:embed="rId3"/>
          <a:stretch>
            <a:fillRect/>
          </a:stretch>
        </p:blipFill>
        <p:spPr>
          <a:xfrm>
            <a:off x="6096000" y="1371600"/>
            <a:ext cx="3048000" cy="2711532"/>
          </a:xfrm>
          <a:prstGeom prst="rect">
            <a:avLst/>
          </a:prstGeom>
        </p:spPr>
      </p:pic>
    </p:spTree>
    <p:extLst>
      <p:ext uri="{BB962C8B-B14F-4D97-AF65-F5344CB8AC3E}">
        <p14:creationId xmlns:p14="http://schemas.microsoft.com/office/powerpoint/2010/main" val="1063391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Shape 1704"/>
          <p:cNvSpPr txBox="1">
            <a:spLocks noGrp="1"/>
          </p:cNvSpPr>
          <p:nvPr>
            <p:ph type="title"/>
          </p:nvPr>
        </p:nvSpPr>
        <p:spPr>
          <a:xfrm>
            <a:off x="197609" y="193473"/>
            <a:ext cx="8868600" cy="602700"/>
          </a:xfrm>
          <a:prstGeom prst="rect">
            <a:avLst/>
          </a:prstGeom>
        </p:spPr>
        <p:txBody>
          <a:bodyPr vert="horz" wrap="square" lIns="91425" tIns="91425" rIns="91425" bIns="91425" numCol="1" anchor="ctr" anchorCtr="0" compatLnSpc="1">
            <a:prstTxWarp prst="textNoShape">
              <a:avLst/>
            </a:prstTxWarp>
            <a:noAutofit/>
          </a:bodyPr>
          <a:lstStyle/>
          <a:p>
            <a:pPr>
              <a:lnSpc>
                <a:spcPct val="115000"/>
              </a:lnSpc>
              <a:spcBef>
                <a:spcPts val="0"/>
              </a:spcBef>
            </a:pPr>
            <a:r>
              <a:rPr lang="en-US" sz="3200" dirty="0" err="1"/>
              <a:t>FECBench</a:t>
            </a:r>
            <a:r>
              <a:rPr lang="en-US" sz="3200" dirty="0"/>
              <a:t>:</a:t>
            </a:r>
            <a:br>
              <a:rPr lang="en" sz="3000" dirty="0"/>
            </a:br>
            <a:r>
              <a:rPr lang="en" sz="3000" dirty="0"/>
              <a:t>Intel</a:t>
            </a:r>
            <a:r>
              <a:rPr lang="en" sz="3000" baseline="30000" dirty="0"/>
              <a:t> </a:t>
            </a:r>
            <a:r>
              <a:rPr lang="en" sz="3000" dirty="0"/>
              <a:t>Resource Director Technology (Intel RDT)</a:t>
            </a:r>
          </a:p>
        </p:txBody>
      </p:sp>
      <p:grpSp>
        <p:nvGrpSpPr>
          <p:cNvPr id="1705" name="Shape 1705"/>
          <p:cNvGrpSpPr/>
          <p:nvPr/>
        </p:nvGrpSpPr>
        <p:grpSpPr>
          <a:xfrm>
            <a:off x="125453" y="1755100"/>
            <a:ext cx="8868654" cy="3998441"/>
            <a:chOff x="125453" y="669249"/>
            <a:chExt cx="8868654" cy="3998441"/>
          </a:xfrm>
        </p:grpSpPr>
        <p:sp>
          <p:nvSpPr>
            <p:cNvPr id="1706" name="Shape 1706"/>
            <p:cNvSpPr/>
            <p:nvPr/>
          </p:nvSpPr>
          <p:spPr>
            <a:xfrm>
              <a:off x="1308524" y="1467752"/>
              <a:ext cx="634500" cy="342900"/>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07" name="Shape 1707"/>
            <p:cNvSpPr/>
            <p:nvPr/>
          </p:nvSpPr>
          <p:spPr>
            <a:xfrm>
              <a:off x="1298766" y="1654874"/>
              <a:ext cx="470099" cy="2253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app</a:t>
              </a:r>
            </a:p>
          </p:txBody>
        </p:sp>
        <p:sp>
          <p:nvSpPr>
            <p:cNvPr id="1708" name="Shape 1708"/>
            <p:cNvSpPr/>
            <p:nvPr/>
          </p:nvSpPr>
          <p:spPr>
            <a:xfrm>
              <a:off x="786383" y="1256550"/>
              <a:ext cx="634499" cy="342900"/>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09" name="Shape 1709"/>
            <p:cNvSpPr/>
            <p:nvPr/>
          </p:nvSpPr>
          <p:spPr>
            <a:xfrm>
              <a:off x="776625" y="1443672"/>
              <a:ext cx="470100" cy="225299"/>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app</a:t>
              </a:r>
            </a:p>
          </p:txBody>
        </p:sp>
        <p:sp>
          <p:nvSpPr>
            <p:cNvPr id="1710" name="Shape 1710"/>
            <p:cNvSpPr/>
            <p:nvPr/>
          </p:nvSpPr>
          <p:spPr>
            <a:xfrm>
              <a:off x="267500" y="2173175"/>
              <a:ext cx="1942200" cy="559200"/>
            </a:xfrm>
            <a:prstGeom prst="rect">
              <a:avLst/>
            </a:prstGeom>
            <a:solidFill>
              <a:srgbClr val="0071C5"/>
            </a:solidFill>
            <a:ln>
              <a:noFill/>
            </a:ln>
          </p:spPr>
          <p:txBody>
            <a:bodyPr lIns="91375" tIns="45675" rIns="91375" bIns="45675" anchor="ctr" anchorCtr="0">
              <a:noAutofit/>
            </a:bodyPr>
            <a:lstStyle/>
            <a:p>
              <a:pPr algn="r">
                <a:spcBef>
                  <a:spcPts val="0"/>
                </a:spcBef>
                <a:spcAft>
                  <a:spcPts val="0"/>
                </a:spcAft>
                <a:buClr>
                  <a:srgbClr val="FFFFFF"/>
                </a:buClr>
                <a:buSzPct val="25000"/>
              </a:pPr>
              <a:r>
                <a:rPr lang="en" sz="1000">
                  <a:solidFill>
                    <a:srgbClr val="FFFFFF"/>
                  </a:solidFill>
                  <a:latin typeface="Arial"/>
                  <a:ea typeface="Arial"/>
                  <a:cs typeface="Arial"/>
                  <a:sym typeface="Arial"/>
                </a:rPr>
                <a:t>Last </a:t>
              </a:r>
            </a:p>
            <a:p>
              <a:pPr algn="r">
                <a:spcBef>
                  <a:spcPts val="0"/>
                </a:spcBef>
                <a:spcAft>
                  <a:spcPts val="0"/>
                </a:spcAft>
                <a:buClr>
                  <a:srgbClr val="FFFFFF"/>
                </a:buClr>
                <a:buSzPct val="25000"/>
              </a:pPr>
              <a:r>
                <a:rPr lang="en" sz="1000">
                  <a:solidFill>
                    <a:srgbClr val="FFFFFF"/>
                  </a:solidFill>
                  <a:latin typeface="Arial"/>
                  <a:ea typeface="Arial"/>
                  <a:cs typeface="Arial"/>
                  <a:sym typeface="Arial"/>
                </a:rPr>
                <a:t>Level</a:t>
              </a:r>
            </a:p>
            <a:p>
              <a:pPr algn="r">
                <a:spcBef>
                  <a:spcPts val="0"/>
                </a:spcBef>
                <a:spcAft>
                  <a:spcPts val="0"/>
                </a:spcAft>
                <a:buClr>
                  <a:srgbClr val="FFFFFF"/>
                </a:buClr>
                <a:buSzPct val="25000"/>
              </a:pPr>
              <a:r>
                <a:rPr lang="en" sz="1000">
                  <a:solidFill>
                    <a:srgbClr val="FFFFFF"/>
                  </a:solidFill>
                  <a:latin typeface="Arial"/>
                  <a:ea typeface="Arial"/>
                  <a:cs typeface="Arial"/>
                  <a:sym typeface="Arial"/>
                </a:rPr>
                <a:t> Cache</a:t>
              </a:r>
            </a:p>
          </p:txBody>
        </p:sp>
        <p:sp>
          <p:nvSpPr>
            <p:cNvPr id="1711" name="Shape 1711"/>
            <p:cNvSpPr/>
            <p:nvPr/>
          </p:nvSpPr>
          <p:spPr>
            <a:xfrm>
              <a:off x="247982" y="1476922"/>
              <a:ext cx="634500" cy="342900"/>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12" name="Shape 1712"/>
            <p:cNvSpPr/>
            <p:nvPr/>
          </p:nvSpPr>
          <p:spPr>
            <a:xfrm>
              <a:off x="267498" y="3020868"/>
              <a:ext cx="683100" cy="1097700"/>
            </a:xfrm>
            <a:prstGeom prst="roundRect">
              <a:avLst>
                <a:gd name="adj" fmla="val 16667"/>
              </a:avLst>
            </a:prstGeom>
            <a:solidFill>
              <a:srgbClr val="7E9E27"/>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100">
                  <a:solidFill>
                    <a:srgbClr val="FFFFFF"/>
                  </a:solidFill>
                  <a:latin typeface="Arial"/>
                  <a:ea typeface="Arial"/>
                  <a:cs typeface="Arial"/>
                  <a:sym typeface="Arial"/>
                </a:rPr>
                <a:t>DRAM</a:t>
              </a:r>
            </a:p>
          </p:txBody>
        </p:sp>
        <p:sp>
          <p:nvSpPr>
            <p:cNvPr id="1713" name="Shape 1713"/>
            <p:cNvSpPr/>
            <p:nvPr/>
          </p:nvSpPr>
          <p:spPr>
            <a:xfrm>
              <a:off x="326056" y="244890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14" name="Shape 1714"/>
            <p:cNvSpPr/>
            <p:nvPr/>
          </p:nvSpPr>
          <p:spPr>
            <a:xfrm>
              <a:off x="238224" y="1664043"/>
              <a:ext cx="470100" cy="2253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000000"/>
                  </a:solidFill>
                  <a:latin typeface="Arial"/>
                  <a:ea typeface="Arial"/>
                  <a:cs typeface="Arial"/>
                  <a:sym typeface="Arial"/>
                </a:rPr>
                <a:t>app</a:t>
              </a:r>
            </a:p>
          </p:txBody>
        </p:sp>
        <p:sp>
          <p:nvSpPr>
            <p:cNvPr id="1715" name="Shape 1715"/>
            <p:cNvSpPr/>
            <p:nvPr/>
          </p:nvSpPr>
          <p:spPr>
            <a:xfrm>
              <a:off x="326056" y="2214045"/>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16" name="Shape 1716"/>
            <p:cNvSpPr/>
            <p:nvPr/>
          </p:nvSpPr>
          <p:spPr>
            <a:xfrm>
              <a:off x="491965" y="244890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17" name="Shape 1717"/>
            <p:cNvSpPr/>
            <p:nvPr/>
          </p:nvSpPr>
          <p:spPr>
            <a:xfrm>
              <a:off x="491964" y="221404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18" name="Shape 1718"/>
            <p:cNvSpPr/>
            <p:nvPr/>
          </p:nvSpPr>
          <p:spPr>
            <a:xfrm>
              <a:off x="659503" y="2448906"/>
              <a:ext cx="164399"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19" name="Shape 1719"/>
            <p:cNvSpPr/>
            <p:nvPr/>
          </p:nvSpPr>
          <p:spPr>
            <a:xfrm>
              <a:off x="659502" y="2214045"/>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0" name="Shape 1720"/>
            <p:cNvSpPr/>
            <p:nvPr/>
          </p:nvSpPr>
          <p:spPr>
            <a:xfrm>
              <a:off x="825412" y="244890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1" name="Shape 1721"/>
            <p:cNvSpPr/>
            <p:nvPr/>
          </p:nvSpPr>
          <p:spPr>
            <a:xfrm>
              <a:off x="825411" y="2214045"/>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2" name="Shape 1722"/>
            <p:cNvSpPr/>
            <p:nvPr/>
          </p:nvSpPr>
          <p:spPr>
            <a:xfrm>
              <a:off x="989729" y="2448906"/>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3" name="Shape 1723"/>
            <p:cNvSpPr/>
            <p:nvPr/>
          </p:nvSpPr>
          <p:spPr>
            <a:xfrm>
              <a:off x="989728" y="221404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4" name="Shape 1724"/>
            <p:cNvSpPr/>
            <p:nvPr/>
          </p:nvSpPr>
          <p:spPr>
            <a:xfrm>
              <a:off x="1155638" y="244890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5" name="Shape 1725"/>
            <p:cNvSpPr/>
            <p:nvPr/>
          </p:nvSpPr>
          <p:spPr>
            <a:xfrm>
              <a:off x="1155637" y="221404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6" name="Shape 1726"/>
            <p:cNvSpPr/>
            <p:nvPr/>
          </p:nvSpPr>
          <p:spPr>
            <a:xfrm>
              <a:off x="1323176" y="244890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7" name="Shape 1727"/>
            <p:cNvSpPr/>
            <p:nvPr/>
          </p:nvSpPr>
          <p:spPr>
            <a:xfrm>
              <a:off x="1323175" y="2214045"/>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8" name="Shape 1728"/>
            <p:cNvSpPr/>
            <p:nvPr/>
          </p:nvSpPr>
          <p:spPr>
            <a:xfrm>
              <a:off x="1489084" y="2448906"/>
              <a:ext cx="164399"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29" name="Shape 1729"/>
            <p:cNvSpPr/>
            <p:nvPr/>
          </p:nvSpPr>
          <p:spPr>
            <a:xfrm>
              <a:off x="1489083" y="2214045"/>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cxnSp>
          <p:nvCxnSpPr>
            <p:cNvPr id="1730" name="Shape 1730"/>
            <p:cNvCxnSpPr>
              <a:stCxn id="1712" idx="0"/>
              <a:endCxn id="1710" idx="2"/>
            </p:cNvCxnSpPr>
            <p:nvPr/>
          </p:nvCxnSpPr>
          <p:spPr>
            <a:xfrm rot="-5400000">
              <a:off x="779598" y="2561718"/>
              <a:ext cx="288600" cy="629699"/>
            </a:xfrm>
            <a:prstGeom prst="bentConnector3">
              <a:avLst>
                <a:gd name="adj1" fmla="val 49982"/>
              </a:avLst>
            </a:prstGeom>
            <a:noFill/>
            <a:ln w="9525" cap="flat" cmpd="sng">
              <a:solidFill>
                <a:srgbClr val="000000"/>
              </a:solidFill>
              <a:prstDash val="solid"/>
              <a:round/>
              <a:headEnd type="none" w="med" len="med"/>
              <a:tailEnd type="triangle" w="lg" len="lg"/>
            </a:ln>
          </p:spPr>
        </p:cxnSp>
        <p:cxnSp>
          <p:nvCxnSpPr>
            <p:cNvPr id="1731" name="Shape 1731"/>
            <p:cNvCxnSpPr>
              <a:stCxn id="1715" idx="0"/>
              <a:endCxn id="1714" idx="2"/>
            </p:cNvCxnSpPr>
            <p:nvPr/>
          </p:nvCxnSpPr>
          <p:spPr>
            <a:xfrm rot="-5400000">
              <a:off x="278506" y="2019195"/>
              <a:ext cx="324600" cy="65100"/>
            </a:xfrm>
            <a:prstGeom prst="bentConnector3">
              <a:avLst>
                <a:gd name="adj1" fmla="val 50016"/>
              </a:avLst>
            </a:prstGeom>
            <a:noFill/>
            <a:ln w="9525" cap="flat" cmpd="sng">
              <a:solidFill>
                <a:srgbClr val="000000"/>
              </a:solidFill>
              <a:prstDash val="solid"/>
              <a:round/>
              <a:headEnd type="none" w="med" len="med"/>
              <a:tailEnd type="triangle" w="lg" len="lg"/>
            </a:ln>
          </p:spPr>
        </p:cxnSp>
        <p:cxnSp>
          <p:nvCxnSpPr>
            <p:cNvPr id="1732" name="Shape 1732"/>
            <p:cNvCxnSpPr>
              <a:stCxn id="1723" idx="0"/>
              <a:endCxn id="1709" idx="2"/>
            </p:cNvCxnSpPr>
            <p:nvPr/>
          </p:nvCxnSpPr>
          <p:spPr>
            <a:xfrm rot="5400000" flipH="1">
              <a:off x="769228" y="1911345"/>
              <a:ext cx="545100" cy="60300"/>
            </a:xfrm>
            <a:prstGeom prst="bentConnector3">
              <a:avLst>
                <a:gd name="adj1" fmla="val 49998"/>
              </a:avLst>
            </a:prstGeom>
            <a:noFill/>
            <a:ln w="9525" cap="flat" cmpd="sng">
              <a:solidFill>
                <a:srgbClr val="000000"/>
              </a:solidFill>
              <a:prstDash val="solid"/>
              <a:round/>
              <a:headEnd type="none" w="med" len="med"/>
              <a:tailEnd type="triangle" w="lg" len="lg"/>
            </a:ln>
          </p:spPr>
        </p:cxnSp>
        <p:cxnSp>
          <p:nvCxnSpPr>
            <p:cNvPr id="1733" name="Shape 1733"/>
            <p:cNvCxnSpPr>
              <a:stCxn id="1727" idx="0"/>
              <a:endCxn id="1707" idx="2"/>
            </p:cNvCxnSpPr>
            <p:nvPr/>
          </p:nvCxnSpPr>
          <p:spPr>
            <a:xfrm rot="-5400000">
              <a:off x="1302625" y="1982895"/>
              <a:ext cx="333900" cy="128400"/>
            </a:xfrm>
            <a:prstGeom prst="bentConnector3">
              <a:avLst>
                <a:gd name="adj1" fmla="val 49996"/>
              </a:avLst>
            </a:prstGeom>
            <a:noFill/>
            <a:ln w="9525" cap="flat" cmpd="sng">
              <a:solidFill>
                <a:srgbClr val="000000"/>
              </a:solidFill>
              <a:prstDash val="solid"/>
              <a:round/>
              <a:headEnd type="none" w="med" len="med"/>
              <a:tailEnd type="triangle" w="lg" len="lg"/>
            </a:ln>
          </p:spPr>
        </p:cxnSp>
        <p:sp>
          <p:nvSpPr>
            <p:cNvPr id="1734" name="Shape 1734"/>
            <p:cNvSpPr txBox="1"/>
            <p:nvPr/>
          </p:nvSpPr>
          <p:spPr>
            <a:xfrm>
              <a:off x="950672" y="3027516"/>
              <a:ext cx="1905300" cy="1593300"/>
            </a:xfrm>
            <a:prstGeom prst="rect">
              <a:avLst/>
            </a:prstGeom>
            <a:noFill/>
            <a:ln>
              <a:noFill/>
            </a:ln>
          </p:spPr>
          <p:txBody>
            <a:bodyPr lIns="68575" tIns="34275" rIns="68575" bIns="34275" anchor="t" anchorCtr="0">
              <a:noAutofit/>
            </a:bodyPr>
            <a:lstStyle/>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Identify misbehaving applications and reschedule according to priority</a:t>
              </a:r>
            </a:p>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Cache Occupancy reported on a per Resource Monitoring ID (RMID) basis – Advanced Telemetry </a:t>
              </a:r>
            </a:p>
          </p:txBody>
        </p:sp>
        <p:sp>
          <p:nvSpPr>
            <p:cNvPr id="1735" name="Shape 1735"/>
            <p:cNvSpPr txBox="1"/>
            <p:nvPr/>
          </p:nvSpPr>
          <p:spPr>
            <a:xfrm>
              <a:off x="125453" y="669250"/>
              <a:ext cx="2730600" cy="500099"/>
            </a:xfrm>
            <a:prstGeom prst="rect">
              <a:avLst/>
            </a:prstGeom>
            <a:noFill/>
            <a:ln>
              <a:noFill/>
            </a:ln>
          </p:spPr>
          <p:txBody>
            <a:bodyPr lIns="68575" tIns="34275" rIns="68575" bIns="34275" anchor="t" anchorCtr="0">
              <a:noAutofit/>
            </a:bodyPr>
            <a:lstStyle/>
            <a:p>
              <a:pPr>
                <a:spcBef>
                  <a:spcPts val="0"/>
                </a:spcBef>
                <a:buSzPct val="25000"/>
              </a:pPr>
              <a:r>
                <a:rPr lang="en" sz="1400" b="1" dirty="0">
                  <a:solidFill>
                    <a:srgbClr val="002060"/>
                  </a:solidFill>
                  <a:latin typeface="Arial"/>
                  <a:ea typeface="Arial"/>
                  <a:cs typeface="Arial"/>
                  <a:sym typeface="Arial"/>
                </a:rPr>
                <a:t>Cache Monitoring Technology (CMT)</a:t>
              </a:r>
            </a:p>
          </p:txBody>
        </p:sp>
        <p:grpSp>
          <p:nvGrpSpPr>
            <p:cNvPr id="1736" name="Shape 1736"/>
            <p:cNvGrpSpPr/>
            <p:nvPr/>
          </p:nvGrpSpPr>
          <p:grpSpPr>
            <a:xfrm>
              <a:off x="3103878" y="669249"/>
              <a:ext cx="2730599" cy="3931833"/>
              <a:chOff x="3167125" y="829233"/>
              <a:chExt cx="2730599" cy="3931834"/>
            </a:xfrm>
          </p:grpSpPr>
          <p:grpSp>
            <p:nvGrpSpPr>
              <p:cNvPr id="1737" name="Shape 1737"/>
              <p:cNvGrpSpPr/>
              <p:nvPr/>
            </p:nvGrpSpPr>
            <p:grpSpPr>
              <a:xfrm>
                <a:off x="3167125" y="829233"/>
                <a:ext cx="2730599" cy="3436429"/>
                <a:chOff x="217918" y="824867"/>
                <a:chExt cx="2730600" cy="3436429"/>
              </a:xfrm>
            </p:grpSpPr>
            <p:sp>
              <p:nvSpPr>
                <p:cNvPr id="1738" name="Shape 1738"/>
                <p:cNvSpPr/>
                <p:nvPr/>
              </p:nvSpPr>
              <p:spPr>
                <a:xfrm>
                  <a:off x="1400990" y="1623370"/>
                  <a:ext cx="634499" cy="342900"/>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39" name="Shape 1739"/>
                <p:cNvSpPr/>
                <p:nvPr/>
              </p:nvSpPr>
              <p:spPr>
                <a:xfrm>
                  <a:off x="1391232" y="1810491"/>
                  <a:ext cx="470100" cy="2253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app</a:t>
                  </a:r>
                </a:p>
              </p:txBody>
            </p:sp>
            <p:sp>
              <p:nvSpPr>
                <p:cNvPr id="1740" name="Shape 1740"/>
                <p:cNvSpPr/>
                <p:nvPr/>
              </p:nvSpPr>
              <p:spPr>
                <a:xfrm>
                  <a:off x="878849" y="1412167"/>
                  <a:ext cx="634500" cy="342900"/>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41" name="Shape 1741"/>
                <p:cNvSpPr/>
                <p:nvPr/>
              </p:nvSpPr>
              <p:spPr>
                <a:xfrm>
                  <a:off x="869091" y="1599290"/>
                  <a:ext cx="470100" cy="225299"/>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app</a:t>
                  </a:r>
                </a:p>
              </p:txBody>
            </p:sp>
            <p:sp>
              <p:nvSpPr>
                <p:cNvPr id="1742" name="Shape 1742"/>
                <p:cNvSpPr/>
                <p:nvPr/>
              </p:nvSpPr>
              <p:spPr>
                <a:xfrm>
                  <a:off x="359966" y="2328792"/>
                  <a:ext cx="1942200" cy="559200"/>
                </a:xfrm>
                <a:prstGeom prst="rect">
                  <a:avLst/>
                </a:prstGeom>
                <a:solidFill>
                  <a:srgbClr val="0071C5"/>
                </a:solidFill>
                <a:ln>
                  <a:noFill/>
                </a:ln>
              </p:spPr>
              <p:txBody>
                <a:bodyPr lIns="91375" tIns="45675" rIns="91375" bIns="45675" anchor="ctr" anchorCtr="0">
                  <a:noAutofit/>
                </a:bodyPr>
                <a:lstStyle/>
                <a:p>
                  <a:pPr algn="r">
                    <a:spcBef>
                      <a:spcPts val="0"/>
                    </a:spcBef>
                    <a:spcAft>
                      <a:spcPts val="0"/>
                    </a:spcAft>
                    <a:buClr>
                      <a:srgbClr val="FFFFFF"/>
                    </a:buClr>
                    <a:buSzPct val="25000"/>
                  </a:pPr>
                  <a:r>
                    <a:rPr lang="en" sz="1000">
                      <a:solidFill>
                        <a:srgbClr val="FFFFFF"/>
                      </a:solidFill>
                      <a:latin typeface="Arial"/>
                      <a:ea typeface="Arial"/>
                      <a:cs typeface="Arial"/>
                      <a:sym typeface="Arial"/>
                    </a:rPr>
                    <a:t>Last </a:t>
                  </a:r>
                </a:p>
                <a:p>
                  <a:pPr algn="r">
                    <a:spcBef>
                      <a:spcPts val="0"/>
                    </a:spcBef>
                    <a:spcAft>
                      <a:spcPts val="0"/>
                    </a:spcAft>
                    <a:buClr>
                      <a:srgbClr val="FFFFFF"/>
                    </a:buClr>
                    <a:buSzPct val="25000"/>
                  </a:pPr>
                  <a:r>
                    <a:rPr lang="en" sz="1000">
                      <a:solidFill>
                        <a:srgbClr val="FFFFFF"/>
                      </a:solidFill>
                      <a:latin typeface="Arial"/>
                      <a:ea typeface="Arial"/>
                      <a:cs typeface="Arial"/>
                      <a:sym typeface="Arial"/>
                    </a:rPr>
                    <a:t>Level</a:t>
                  </a:r>
                </a:p>
                <a:p>
                  <a:pPr algn="r">
                    <a:spcBef>
                      <a:spcPts val="0"/>
                    </a:spcBef>
                    <a:spcAft>
                      <a:spcPts val="0"/>
                    </a:spcAft>
                    <a:buClr>
                      <a:srgbClr val="FFFFFF"/>
                    </a:buClr>
                    <a:buSzPct val="25000"/>
                  </a:pPr>
                  <a:r>
                    <a:rPr lang="en" sz="1000">
                      <a:solidFill>
                        <a:srgbClr val="FFFFFF"/>
                      </a:solidFill>
                      <a:latin typeface="Arial"/>
                      <a:ea typeface="Arial"/>
                      <a:cs typeface="Arial"/>
                      <a:sym typeface="Arial"/>
                    </a:rPr>
                    <a:t> Cache</a:t>
                  </a:r>
                </a:p>
              </p:txBody>
            </p:sp>
            <p:sp>
              <p:nvSpPr>
                <p:cNvPr id="1743" name="Shape 1743"/>
                <p:cNvSpPr/>
                <p:nvPr/>
              </p:nvSpPr>
              <p:spPr>
                <a:xfrm>
                  <a:off x="340449" y="1632540"/>
                  <a:ext cx="634500" cy="342899"/>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44" name="Shape 1744"/>
                <p:cNvSpPr/>
                <p:nvPr/>
              </p:nvSpPr>
              <p:spPr>
                <a:xfrm>
                  <a:off x="264513" y="3163597"/>
                  <a:ext cx="683100" cy="1097700"/>
                </a:xfrm>
                <a:prstGeom prst="roundRect">
                  <a:avLst>
                    <a:gd name="adj" fmla="val 16667"/>
                  </a:avLst>
                </a:prstGeom>
                <a:solidFill>
                  <a:srgbClr val="7E9E27"/>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100">
                      <a:solidFill>
                        <a:srgbClr val="FFFFFF"/>
                      </a:solidFill>
                      <a:latin typeface="Arial"/>
                      <a:ea typeface="Arial"/>
                      <a:cs typeface="Arial"/>
                      <a:sym typeface="Arial"/>
                    </a:rPr>
                    <a:t>DRAM</a:t>
                  </a:r>
                </a:p>
              </p:txBody>
            </p:sp>
            <p:sp>
              <p:nvSpPr>
                <p:cNvPr id="1745" name="Shape 1745"/>
                <p:cNvSpPr/>
                <p:nvPr/>
              </p:nvSpPr>
              <p:spPr>
                <a:xfrm>
                  <a:off x="418522" y="2604525"/>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46" name="Shape 1746"/>
                <p:cNvSpPr/>
                <p:nvPr/>
              </p:nvSpPr>
              <p:spPr>
                <a:xfrm>
                  <a:off x="330689" y="1819661"/>
                  <a:ext cx="470100" cy="2253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000000"/>
                      </a:solidFill>
                      <a:latin typeface="Arial"/>
                      <a:ea typeface="Arial"/>
                      <a:cs typeface="Arial"/>
                      <a:sym typeface="Arial"/>
                    </a:rPr>
                    <a:t>app</a:t>
                  </a:r>
                </a:p>
              </p:txBody>
            </p:sp>
            <p:sp>
              <p:nvSpPr>
                <p:cNvPr id="1747" name="Shape 1747"/>
                <p:cNvSpPr/>
                <p:nvPr/>
              </p:nvSpPr>
              <p:spPr>
                <a:xfrm>
                  <a:off x="418522" y="2369664"/>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48" name="Shape 1748"/>
                <p:cNvSpPr/>
                <p:nvPr/>
              </p:nvSpPr>
              <p:spPr>
                <a:xfrm>
                  <a:off x="584431" y="2604525"/>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49" name="Shape 1749"/>
                <p:cNvSpPr/>
                <p:nvPr/>
              </p:nvSpPr>
              <p:spPr>
                <a:xfrm>
                  <a:off x="584429" y="2369664"/>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0" name="Shape 1750"/>
                <p:cNvSpPr/>
                <p:nvPr/>
              </p:nvSpPr>
              <p:spPr>
                <a:xfrm>
                  <a:off x="751968" y="260452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1" name="Shape 1751"/>
                <p:cNvSpPr/>
                <p:nvPr/>
              </p:nvSpPr>
              <p:spPr>
                <a:xfrm>
                  <a:off x="751968" y="2369664"/>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2" name="Shape 1752"/>
                <p:cNvSpPr/>
                <p:nvPr/>
              </p:nvSpPr>
              <p:spPr>
                <a:xfrm>
                  <a:off x="917878" y="260452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3" name="Shape 1753"/>
                <p:cNvSpPr/>
                <p:nvPr/>
              </p:nvSpPr>
              <p:spPr>
                <a:xfrm>
                  <a:off x="917876" y="2369664"/>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4" name="Shape 1754"/>
                <p:cNvSpPr/>
                <p:nvPr/>
              </p:nvSpPr>
              <p:spPr>
                <a:xfrm>
                  <a:off x="1082195" y="260452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5" name="Shape 1755"/>
                <p:cNvSpPr/>
                <p:nvPr/>
              </p:nvSpPr>
              <p:spPr>
                <a:xfrm>
                  <a:off x="1082194" y="2369664"/>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6" name="Shape 1756"/>
                <p:cNvSpPr/>
                <p:nvPr/>
              </p:nvSpPr>
              <p:spPr>
                <a:xfrm>
                  <a:off x="1248104" y="2604525"/>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7" name="Shape 1757"/>
                <p:cNvSpPr/>
                <p:nvPr/>
              </p:nvSpPr>
              <p:spPr>
                <a:xfrm>
                  <a:off x="1248103" y="2369664"/>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8" name="Shape 1758"/>
                <p:cNvSpPr/>
                <p:nvPr/>
              </p:nvSpPr>
              <p:spPr>
                <a:xfrm>
                  <a:off x="1415641" y="2604525"/>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59" name="Shape 1759"/>
                <p:cNvSpPr/>
                <p:nvPr/>
              </p:nvSpPr>
              <p:spPr>
                <a:xfrm>
                  <a:off x="1415641" y="2369664"/>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60" name="Shape 1760"/>
                <p:cNvSpPr/>
                <p:nvPr/>
              </p:nvSpPr>
              <p:spPr>
                <a:xfrm>
                  <a:off x="1581550" y="2604525"/>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61" name="Shape 1761"/>
                <p:cNvSpPr/>
                <p:nvPr/>
              </p:nvSpPr>
              <p:spPr>
                <a:xfrm>
                  <a:off x="1581549" y="2369664"/>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cxnSp>
              <p:nvCxnSpPr>
                <p:cNvPr id="1762" name="Shape 1762"/>
                <p:cNvCxnSpPr>
                  <a:stCxn id="1744" idx="0"/>
                  <a:endCxn id="1742" idx="2"/>
                </p:cNvCxnSpPr>
                <p:nvPr/>
              </p:nvCxnSpPr>
              <p:spPr>
                <a:xfrm rot="-5400000">
                  <a:off x="830763" y="2663197"/>
                  <a:ext cx="275700" cy="725100"/>
                </a:xfrm>
                <a:prstGeom prst="bentConnector3">
                  <a:avLst>
                    <a:gd name="adj1" fmla="val 49983"/>
                  </a:avLst>
                </a:prstGeom>
                <a:noFill/>
                <a:ln w="9525" cap="flat" cmpd="sng">
                  <a:solidFill>
                    <a:srgbClr val="000000"/>
                  </a:solidFill>
                  <a:prstDash val="solid"/>
                  <a:round/>
                  <a:headEnd type="none" w="med" len="med"/>
                  <a:tailEnd type="triangle" w="lg" len="lg"/>
                </a:ln>
              </p:spPr>
            </p:cxnSp>
            <p:cxnSp>
              <p:nvCxnSpPr>
                <p:cNvPr id="1763" name="Shape 1763"/>
                <p:cNvCxnSpPr>
                  <a:stCxn id="1747" idx="0"/>
                  <a:endCxn id="1746" idx="2"/>
                </p:cNvCxnSpPr>
                <p:nvPr/>
              </p:nvCxnSpPr>
              <p:spPr>
                <a:xfrm rot="-5400000">
                  <a:off x="370972" y="2174814"/>
                  <a:ext cx="324600" cy="65100"/>
                </a:xfrm>
                <a:prstGeom prst="bentConnector3">
                  <a:avLst>
                    <a:gd name="adj1" fmla="val 50016"/>
                  </a:avLst>
                </a:prstGeom>
                <a:noFill/>
                <a:ln w="9525" cap="flat" cmpd="sng">
                  <a:solidFill>
                    <a:srgbClr val="000000"/>
                  </a:solidFill>
                  <a:prstDash val="solid"/>
                  <a:round/>
                  <a:headEnd type="none" w="med" len="med"/>
                  <a:tailEnd type="triangle" w="lg" len="lg"/>
                </a:ln>
              </p:spPr>
            </p:cxnSp>
            <p:cxnSp>
              <p:nvCxnSpPr>
                <p:cNvPr id="1764" name="Shape 1764"/>
                <p:cNvCxnSpPr>
                  <a:stCxn id="1755" idx="0"/>
                  <a:endCxn id="1741" idx="2"/>
                </p:cNvCxnSpPr>
                <p:nvPr/>
              </p:nvCxnSpPr>
              <p:spPr>
                <a:xfrm rot="5400000" flipH="1">
                  <a:off x="861694" y="2066964"/>
                  <a:ext cx="545100" cy="60300"/>
                </a:xfrm>
                <a:prstGeom prst="bentConnector3">
                  <a:avLst>
                    <a:gd name="adj1" fmla="val 49998"/>
                  </a:avLst>
                </a:prstGeom>
                <a:noFill/>
                <a:ln w="9525" cap="flat" cmpd="sng">
                  <a:solidFill>
                    <a:srgbClr val="000000"/>
                  </a:solidFill>
                  <a:prstDash val="solid"/>
                  <a:round/>
                  <a:headEnd type="none" w="med" len="med"/>
                  <a:tailEnd type="triangle" w="lg" len="lg"/>
                </a:ln>
              </p:spPr>
            </p:cxnSp>
            <p:cxnSp>
              <p:nvCxnSpPr>
                <p:cNvPr id="1765" name="Shape 1765"/>
                <p:cNvCxnSpPr>
                  <a:stCxn id="1759" idx="0"/>
                  <a:endCxn id="1739" idx="2"/>
                </p:cNvCxnSpPr>
                <p:nvPr/>
              </p:nvCxnSpPr>
              <p:spPr>
                <a:xfrm rot="-5400000">
                  <a:off x="1395091" y="2138514"/>
                  <a:ext cx="333900" cy="128400"/>
                </a:xfrm>
                <a:prstGeom prst="bentConnector3">
                  <a:avLst>
                    <a:gd name="adj1" fmla="val 49996"/>
                  </a:avLst>
                </a:prstGeom>
                <a:noFill/>
                <a:ln w="9525" cap="flat" cmpd="sng">
                  <a:solidFill>
                    <a:srgbClr val="000000"/>
                  </a:solidFill>
                  <a:prstDash val="solid"/>
                  <a:round/>
                  <a:headEnd type="none" w="med" len="med"/>
                  <a:tailEnd type="triangle" w="lg" len="lg"/>
                </a:ln>
              </p:spPr>
            </p:cxnSp>
            <p:sp>
              <p:nvSpPr>
                <p:cNvPr id="1766" name="Shape 1766"/>
                <p:cNvSpPr txBox="1"/>
                <p:nvPr/>
              </p:nvSpPr>
              <p:spPr>
                <a:xfrm>
                  <a:off x="217918" y="824867"/>
                  <a:ext cx="2730600" cy="500100"/>
                </a:xfrm>
                <a:prstGeom prst="rect">
                  <a:avLst/>
                </a:prstGeom>
                <a:noFill/>
                <a:ln>
                  <a:noFill/>
                </a:ln>
              </p:spPr>
              <p:txBody>
                <a:bodyPr lIns="68575" tIns="34275" rIns="68575" bIns="34275" anchor="t" anchorCtr="0">
                  <a:noAutofit/>
                </a:bodyPr>
                <a:lstStyle/>
                <a:p>
                  <a:pPr>
                    <a:spcBef>
                      <a:spcPts val="0"/>
                    </a:spcBef>
                    <a:buSzPct val="25000"/>
                  </a:pPr>
                  <a:r>
                    <a:rPr lang="en" sz="1400" b="1">
                      <a:solidFill>
                        <a:srgbClr val="002060"/>
                      </a:solidFill>
                      <a:latin typeface="Arial"/>
                      <a:ea typeface="Arial"/>
                      <a:cs typeface="Arial"/>
                      <a:sym typeface="Arial"/>
                    </a:rPr>
                    <a:t>Cache Allocation Technology (CAT)</a:t>
                  </a:r>
                </a:p>
              </p:txBody>
            </p:sp>
          </p:grpSp>
          <p:sp>
            <p:nvSpPr>
              <p:cNvPr id="1767" name="Shape 1767"/>
              <p:cNvSpPr txBox="1"/>
              <p:nvPr/>
            </p:nvSpPr>
            <p:spPr>
              <a:xfrm>
                <a:off x="3865458" y="3167767"/>
                <a:ext cx="1792800" cy="1593300"/>
              </a:xfrm>
              <a:prstGeom prst="rect">
                <a:avLst/>
              </a:prstGeom>
              <a:noFill/>
              <a:ln>
                <a:noFill/>
              </a:ln>
            </p:spPr>
            <p:txBody>
              <a:bodyPr lIns="68575" tIns="34275" rIns="68575" bIns="34275" anchor="t" anchorCtr="0">
                <a:noAutofit/>
              </a:bodyPr>
              <a:lstStyle/>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Last Level Cache partitioning mechanism enabling separation and prioritization of apps or VMs</a:t>
                </a:r>
              </a:p>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Misbehaving threads can be isolated to increase determinism</a:t>
                </a:r>
              </a:p>
            </p:txBody>
          </p:sp>
        </p:grpSp>
        <p:grpSp>
          <p:nvGrpSpPr>
            <p:cNvPr id="1768" name="Shape 1768"/>
            <p:cNvGrpSpPr/>
            <p:nvPr/>
          </p:nvGrpSpPr>
          <p:grpSpPr>
            <a:xfrm>
              <a:off x="6082369" y="669250"/>
              <a:ext cx="2911738" cy="3998440"/>
              <a:chOff x="6174835" y="721312"/>
              <a:chExt cx="2911738" cy="3998440"/>
            </a:xfrm>
          </p:grpSpPr>
          <p:sp>
            <p:nvSpPr>
              <p:cNvPr id="1769" name="Shape 1769"/>
              <p:cNvSpPr/>
              <p:nvPr/>
            </p:nvSpPr>
            <p:spPr>
              <a:xfrm>
                <a:off x="7539107" y="1519815"/>
                <a:ext cx="634500" cy="342899"/>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70" name="Shape 1770"/>
              <p:cNvSpPr/>
              <p:nvPr/>
            </p:nvSpPr>
            <p:spPr>
              <a:xfrm>
                <a:off x="7529350" y="1706936"/>
                <a:ext cx="470100" cy="2253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app</a:t>
                </a:r>
              </a:p>
            </p:txBody>
          </p:sp>
          <p:sp>
            <p:nvSpPr>
              <p:cNvPr id="1771" name="Shape 1771"/>
              <p:cNvSpPr/>
              <p:nvPr/>
            </p:nvSpPr>
            <p:spPr>
              <a:xfrm>
                <a:off x="7016967" y="1308612"/>
                <a:ext cx="634500" cy="342899"/>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72" name="Shape 1772"/>
              <p:cNvSpPr/>
              <p:nvPr/>
            </p:nvSpPr>
            <p:spPr>
              <a:xfrm>
                <a:off x="7007209" y="1495734"/>
                <a:ext cx="470100" cy="2253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app</a:t>
                </a:r>
              </a:p>
            </p:txBody>
          </p:sp>
          <p:sp>
            <p:nvSpPr>
              <p:cNvPr id="1773" name="Shape 1773"/>
              <p:cNvSpPr/>
              <p:nvPr/>
            </p:nvSpPr>
            <p:spPr>
              <a:xfrm>
                <a:off x="6498085" y="2225238"/>
                <a:ext cx="1942200" cy="559200"/>
              </a:xfrm>
              <a:prstGeom prst="rect">
                <a:avLst/>
              </a:prstGeom>
              <a:solidFill>
                <a:srgbClr val="0071C5"/>
              </a:solidFill>
              <a:ln>
                <a:noFill/>
              </a:ln>
            </p:spPr>
            <p:txBody>
              <a:bodyPr lIns="91375" tIns="45675" rIns="91375" bIns="45675" anchor="ctr" anchorCtr="0">
                <a:noAutofit/>
              </a:bodyPr>
              <a:lstStyle/>
              <a:p>
                <a:pPr algn="r">
                  <a:spcBef>
                    <a:spcPts val="0"/>
                  </a:spcBef>
                  <a:spcAft>
                    <a:spcPts val="0"/>
                  </a:spcAft>
                  <a:buSzPct val="25000"/>
                </a:pPr>
                <a:r>
                  <a:rPr lang="en" sz="1000">
                    <a:solidFill>
                      <a:srgbClr val="FFFFFF"/>
                    </a:solidFill>
                    <a:latin typeface="Arial"/>
                    <a:ea typeface="Arial"/>
                    <a:cs typeface="Arial"/>
                    <a:sym typeface="Arial"/>
                  </a:rPr>
                  <a:t>Last </a:t>
                </a:r>
              </a:p>
              <a:p>
                <a:pPr algn="r">
                  <a:spcBef>
                    <a:spcPts val="0"/>
                  </a:spcBef>
                  <a:spcAft>
                    <a:spcPts val="0"/>
                  </a:spcAft>
                  <a:buSzPct val="25000"/>
                </a:pPr>
                <a:r>
                  <a:rPr lang="en" sz="1000">
                    <a:solidFill>
                      <a:srgbClr val="FFFFFF"/>
                    </a:solidFill>
                    <a:latin typeface="Arial"/>
                    <a:ea typeface="Arial"/>
                    <a:cs typeface="Arial"/>
                    <a:sym typeface="Arial"/>
                  </a:rPr>
                  <a:t>Level</a:t>
                </a:r>
              </a:p>
              <a:p>
                <a:pPr algn="r">
                  <a:spcBef>
                    <a:spcPts val="0"/>
                  </a:spcBef>
                  <a:spcAft>
                    <a:spcPts val="0"/>
                  </a:spcAft>
                  <a:buSzPct val="25000"/>
                </a:pPr>
                <a:r>
                  <a:rPr lang="en" sz="1000">
                    <a:solidFill>
                      <a:srgbClr val="FFFFFF"/>
                    </a:solidFill>
                    <a:latin typeface="Arial"/>
                    <a:ea typeface="Arial"/>
                    <a:cs typeface="Arial"/>
                    <a:sym typeface="Arial"/>
                  </a:rPr>
                  <a:t> Cache</a:t>
                </a:r>
              </a:p>
            </p:txBody>
          </p:sp>
          <p:sp>
            <p:nvSpPr>
              <p:cNvPr id="1774" name="Shape 1774"/>
              <p:cNvSpPr/>
              <p:nvPr/>
            </p:nvSpPr>
            <p:spPr>
              <a:xfrm>
                <a:off x="6478567" y="1528984"/>
                <a:ext cx="634500" cy="342900"/>
              </a:xfrm>
              <a:prstGeom prst="roundRect">
                <a:avLst>
                  <a:gd name="adj" fmla="val 16667"/>
                </a:avLst>
              </a:prstGeom>
              <a:solidFill>
                <a:srgbClr val="0071C5"/>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FFFFFF"/>
                    </a:solidFill>
                    <a:latin typeface="Arial"/>
                    <a:ea typeface="Arial"/>
                    <a:cs typeface="Arial"/>
                    <a:sym typeface="Arial"/>
                  </a:rPr>
                  <a:t>Core</a:t>
                </a:r>
              </a:p>
            </p:txBody>
          </p:sp>
          <p:sp>
            <p:nvSpPr>
              <p:cNvPr id="1775" name="Shape 1775"/>
              <p:cNvSpPr/>
              <p:nvPr/>
            </p:nvSpPr>
            <p:spPr>
              <a:xfrm>
                <a:off x="6556639" y="2500969"/>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76" name="Shape 1776"/>
              <p:cNvSpPr/>
              <p:nvPr/>
            </p:nvSpPr>
            <p:spPr>
              <a:xfrm>
                <a:off x="6468807" y="1716107"/>
                <a:ext cx="470100" cy="2253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000">
                    <a:solidFill>
                      <a:srgbClr val="000000"/>
                    </a:solidFill>
                    <a:latin typeface="Arial"/>
                    <a:ea typeface="Arial"/>
                    <a:cs typeface="Arial"/>
                    <a:sym typeface="Arial"/>
                  </a:rPr>
                  <a:t>app</a:t>
                </a:r>
              </a:p>
            </p:txBody>
          </p:sp>
          <p:sp>
            <p:nvSpPr>
              <p:cNvPr id="1777" name="Shape 1777"/>
              <p:cNvSpPr/>
              <p:nvPr/>
            </p:nvSpPr>
            <p:spPr>
              <a:xfrm>
                <a:off x="6556639" y="2266108"/>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78" name="Shape 1778"/>
              <p:cNvSpPr/>
              <p:nvPr/>
            </p:nvSpPr>
            <p:spPr>
              <a:xfrm>
                <a:off x="6722549" y="2500969"/>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79" name="Shape 1779"/>
              <p:cNvSpPr/>
              <p:nvPr/>
            </p:nvSpPr>
            <p:spPr>
              <a:xfrm>
                <a:off x="6722547" y="2266108"/>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0" name="Shape 1780"/>
              <p:cNvSpPr/>
              <p:nvPr/>
            </p:nvSpPr>
            <p:spPr>
              <a:xfrm>
                <a:off x="6890086" y="2500969"/>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1" name="Shape 1781"/>
              <p:cNvSpPr/>
              <p:nvPr/>
            </p:nvSpPr>
            <p:spPr>
              <a:xfrm>
                <a:off x="6890085" y="2266108"/>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2" name="Shape 1782"/>
              <p:cNvSpPr/>
              <p:nvPr/>
            </p:nvSpPr>
            <p:spPr>
              <a:xfrm>
                <a:off x="7055996" y="2500969"/>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3" name="Shape 1783"/>
              <p:cNvSpPr/>
              <p:nvPr/>
            </p:nvSpPr>
            <p:spPr>
              <a:xfrm>
                <a:off x="7055995" y="2266108"/>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4" name="Shape 1784"/>
              <p:cNvSpPr/>
              <p:nvPr/>
            </p:nvSpPr>
            <p:spPr>
              <a:xfrm>
                <a:off x="7220313" y="2500969"/>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5" name="Shape 1785"/>
              <p:cNvSpPr/>
              <p:nvPr/>
            </p:nvSpPr>
            <p:spPr>
              <a:xfrm>
                <a:off x="7220311" y="2266108"/>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6" name="Shape 1786"/>
              <p:cNvSpPr/>
              <p:nvPr/>
            </p:nvSpPr>
            <p:spPr>
              <a:xfrm>
                <a:off x="7386221" y="2500969"/>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7" name="Shape 1787"/>
              <p:cNvSpPr/>
              <p:nvPr/>
            </p:nvSpPr>
            <p:spPr>
              <a:xfrm>
                <a:off x="7386221" y="2266108"/>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8" name="Shape 1788"/>
              <p:cNvSpPr/>
              <p:nvPr/>
            </p:nvSpPr>
            <p:spPr>
              <a:xfrm>
                <a:off x="7553760" y="2500969"/>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89" name="Shape 1789"/>
              <p:cNvSpPr/>
              <p:nvPr/>
            </p:nvSpPr>
            <p:spPr>
              <a:xfrm>
                <a:off x="7553759" y="2266108"/>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90" name="Shape 1790"/>
              <p:cNvSpPr/>
              <p:nvPr/>
            </p:nvSpPr>
            <p:spPr>
              <a:xfrm>
                <a:off x="7719667" y="2500969"/>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791" name="Shape 1791"/>
              <p:cNvSpPr/>
              <p:nvPr/>
            </p:nvSpPr>
            <p:spPr>
              <a:xfrm>
                <a:off x="7719667" y="2266108"/>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cxnSp>
            <p:nvCxnSpPr>
              <p:cNvPr id="1792" name="Shape 1792"/>
              <p:cNvCxnSpPr>
                <a:stCxn id="1793" idx="0"/>
                <a:endCxn id="1773" idx="2"/>
              </p:cNvCxnSpPr>
              <p:nvPr/>
            </p:nvCxnSpPr>
            <p:spPr>
              <a:xfrm rot="-5400000">
                <a:off x="6733409" y="2608017"/>
                <a:ext cx="559200" cy="912300"/>
              </a:xfrm>
              <a:prstGeom prst="bentConnector3">
                <a:avLst>
                  <a:gd name="adj1" fmla="val 50012"/>
                </a:avLst>
              </a:prstGeom>
              <a:noFill/>
              <a:ln w="9525" cap="flat" cmpd="sng">
                <a:solidFill>
                  <a:srgbClr val="000000"/>
                </a:solidFill>
                <a:prstDash val="solid"/>
                <a:round/>
                <a:headEnd type="none" w="med" len="med"/>
                <a:tailEnd type="triangle" w="lg" len="lg"/>
              </a:ln>
            </p:spPr>
          </p:cxnSp>
          <p:cxnSp>
            <p:nvCxnSpPr>
              <p:cNvPr id="1794" name="Shape 1794"/>
              <p:cNvCxnSpPr>
                <a:stCxn id="1777" idx="0"/>
                <a:endCxn id="1776" idx="2"/>
              </p:cNvCxnSpPr>
              <p:nvPr/>
            </p:nvCxnSpPr>
            <p:spPr>
              <a:xfrm rot="-5400000">
                <a:off x="6509089" y="2071258"/>
                <a:ext cx="324600" cy="65100"/>
              </a:xfrm>
              <a:prstGeom prst="bentConnector3">
                <a:avLst>
                  <a:gd name="adj1" fmla="val 50016"/>
                </a:avLst>
              </a:prstGeom>
              <a:noFill/>
              <a:ln w="9525" cap="flat" cmpd="sng">
                <a:solidFill>
                  <a:srgbClr val="000000"/>
                </a:solidFill>
                <a:prstDash val="solid"/>
                <a:round/>
                <a:headEnd type="none" w="med" len="med"/>
                <a:tailEnd type="triangle" w="lg" len="lg"/>
              </a:ln>
            </p:spPr>
          </p:cxnSp>
          <p:cxnSp>
            <p:nvCxnSpPr>
              <p:cNvPr id="1795" name="Shape 1795"/>
              <p:cNvCxnSpPr>
                <a:stCxn id="1785" idx="0"/>
                <a:endCxn id="1772" idx="2"/>
              </p:cNvCxnSpPr>
              <p:nvPr/>
            </p:nvCxnSpPr>
            <p:spPr>
              <a:xfrm rot="5400000" flipH="1">
                <a:off x="6999811" y="1963408"/>
                <a:ext cx="545100" cy="60300"/>
              </a:xfrm>
              <a:prstGeom prst="bentConnector3">
                <a:avLst>
                  <a:gd name="adj1" fmla="val 49998"/>
                </a:avLst>
              </a:prstGeom>
              <a:noFill/>
              <a:ln w="9525" cap="flat" cmpd="sng">
                <a:solidFill>
                  <a:srgbClr val="000000"/>
                </a:solidFill>
                <a:prstDash val="solid"/>
                <a:round/>
                <a:headEnd type="none" w="med" len="med"/>
                <a:tailEnd type="triangle" w="lg" len="lg"/>
              </a:ln>
            </p:spPr>
          </p:cxnSp>
          <p:cxnSp>
            <p:nvCxnSpPr>
              <p:cNvPr id="1796" name="Shape 1796"/>
              <p:cNvCxnSpPr>
                <a:stCxn id="1789" idx="0"/>
                <a:endCxn id="1770" idx="2"/>
              </p:cNvCxnSpPr>
              <p:nvPr/>
            </p:nvCxnSpPr>
            <p:spPr>
              <a:xfrm rot="-5400000">
                <a:off x="7533209" y="2034958"/>
                <a:ext cx="333900" cy="128400"/>
              </a:xfrm>
              <a:prstGeom prst="bentConnector3">
                <a:avLst>
                  <a:gd name="adj1" fmla="val 49996"/>
                </a:avLst>
              </a:prstGeom>
              <a:noFill/>
              <a:ln w="9525" cap="flat" cmpd="sng">
                <a:solidFill>
                  <a:srgbClr val="000000"/>
                </a:solidFill>
                <a:prstDash val="solid"/>
                <a:round/>
                <a:headEnd type="none" w="med" len="med"/>
                <a:tailEnd type="triangle" w="lg" len="lg"/>
              </a:ln>
            </p:spPr>
          </p:cxnSp>
          <p:sp>
            <p:nvSpPr>
              <p:cNvPr id="1797" name="Shape 1797"/>
              <p:cNvSpPr txBox="1"/>
              <p:nvPr/>
            </p:nvSpPr>
            <p:spPr>
              <a:xfrm>
                <a:off x="6212200" y="721312"/>
                <a:ext cx="2787900" cy="500099"/>
              </a:xfrm>
              <a:prstGeom prst="rect">
                <a:avLst/>
              </a:prstGeom>
              <a:noFill/>
              <a:ln>
                <a:noFill/>
              </a:ln>
            </p:spPr>
            <p:txBody>
              <a:bodyPr lIns="68575" tIns="34275" rIns="68575" bIns="34275" anchor="t" anchorCtr="0">
                <a:noAutofit/>
              </a:bodyPr>
              <a:lstStyle/>
              <a:p>
                <a:pPr>
                  <a:spcBef>
                    <a:spcPts val="0"/>
                  </a:spcBef>
                  <a:buSzPct val="25000"/>
                </a:pPr>
                <a:r>
                  <a:rPr lang="en" sz="1400" b="1">
                    <a:solidFill>
                      <a:srgbClr val="002060"/>
                    </a:solidFill>
                    <a:latin typeface="Arial"/>
                    <a:ea typeface="Arial"/>
                    <a:cs typeface="Arial"/>
                    <a:sym typeface="Arial"/>
                  </a:rPr>
                  <a:t>Memory Bandwidth Monitoring (MBM)</a:t>
                </a:r>
              </a:p>
            </p:txBody>
          </p:sp>
          <p:sp>
            <p:nvSpPr>
              <p:cNvPr id="1798" name="Shape 1798"/>
              <p:cNvSpPr txBox="1"/>
              <p:nvPr/>
            </p:nvSpPr>
            <p:spPr>
              <a:xfrm>
                <a:off x="6959874" y="3295953"/>
                <a:ext cx="2126700" cy="1423800"/>
              </a:xfrm>
              <a:prstGeom prst="rect">
                <a:avLst/>
              </a:prstGeom>
              <a:noFill/>
              <a:ln>
                <a:noFill/>
              </a:ln>
            </p:spPr>
            <p:txBody>
              <a:bodyPr lIns="68575" tIns="34275" rIns="68575" bIns="34275" anchor="t" anchorCtr="0">
                <a:noAutofit/>
              </a:bodyPr>
              <a:lstStyle/>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Monitors Memory Bandwidth consumption on per thread/core/app basis</a:t>
                </a:r>
              </a:p>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Shares common RMID architecture -- Telemetry</a:t>
                </a:r>
              </a:p>
              <a:p>
                <a:pPr marL="165100" indent="-158750">
                  <a:spcBef>
                    <a:spcPts val="0"/>
                  </a:spcBef>
                  <a:buClr>
                    <a:srgbClr val="002060"/>
                  </a:buClr>
                  <a:buSzPct val="100000"/>
                  <a:buFont typeface="Arial"/>
                  <a:buChar char="•"/>
                </a:pPr>
                <a:r>
                  <a:rPr lang="en" sz="1100">
                    <a:solidFill>
                      <a:srgbClr val="002060"/>
                    </a:solidFill>
                    <a:latin typeface="Arial"/>
                    <a:ea typeface="Arial"/>
                    <a:cs typeface="Arial"/>
                    <a:sym typeface="Arial"/>
                  </a:rPr>
                  <a:t>Provides insight into second order of shared resource contention</a:t>
                </a:r>
              </a:p>
            </p:txBody>
          </p:sp>
          <p:grpSp>
            <p:nvGrpSpPr>
              <p:cNvPr id="1799" name="Shape 1799"/>
              <p:cNvGrpSpPr/>
              <p:nvPr/>
            </p:nvGrpSpPr>
            <p:grpSpPr>
              <a:xfrm>
                <a:off x="6174835" y="3343767"/>
                <a:ext cx="764047" cy="1332300"/>
                <a:chOff x="6379337" y="3335407"/>
                <a:chExt cx="683100" cy="1332300"/>
              </a:xfrm>
            </p:grpSpPr>
            <p:sp>
              <p:nvSpPr>
                <p:cNvPr id="1793" name="Shape 1793"/>
                <p:cNvSpPr/>
                <p:nvPr/>
              </p:nvSpPr>
              <p:spPr>
                <a:xfrm>
                  <a:off x="6379337" y="3335407"/>
                  <a:ext cx="683100" cy="1332300"/>
                </a:xfrm>
                <a:prstGeom prst="roundRect">
                  <a:avLst>
                    <a:gd name="adj" fmla="val 16667"/>
                  </a:avLst>
                </a:prstGeom>
                <a:solidFill>
                  <a:srgbClr val="7E9E27"/>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buSzPct val="25000"/>
                  </a:pPr>
                  <a:r>
                    <a:rPr lang="en" sz="1100">
                      <a:solidFill>
                        <a:srgbClr val="FFFFFF"/>
                      </a:solidFill>
                      <a:latin typeface="Arial"/>
                      <a:ea typeface="Arial"/>
                      <a:cs typeface="Arial"/>
                      <a:sym typeface="Arial"/>
                    </a:rPr>
                    <a:t>DRAM</a:t>
                  </a:r>
                </a:p>
              </p:txBody>
            </p:sp>
            <p:sp>
              <p:nvSpPr>
                <p:cNvPr id="1800" name="Shape 1800"/>
                <p:cNvSpPr/>
                <p:nvPr/>
              </p:nvSpPr>
              <p:spPr>
                <a:xfrm>
                  <a:off x="6390730" y="3828926"/>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1" name="Shape 1801"/>
                <p:cNvSpPr/>
                <p:nvPr/>
              </p:nvSpPr>
              <p:spPr>
                <a:xfrm>
                  <a:off x="6390730" y="359406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2" name="Shape 1802"/>
                <p:cNvSpPr/>
                <p:nvPr/>
              </p:nvSpPr>
              <p:spPr>
                <a:xfrm>
                  <a:off x="6556639" y="382892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3" name="Shape 1803"/>
                <p:cNvSpPr/>
                <p:nvPr/>
              </p:nvSpPr>
              <p:spPr>
                <a:xfrm>
                  <a:off x="6556638" y="359406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4" name="Shape 1804"/>
                <p:cNvSpPr/>
                <p:nvPr/>
              </p:nvSpPr>
              <p:spPr>
                <a:xfrm>
                  <a:off x="6724177" y="382892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5" name="Shape 1805"/>
                <p:cNvSpPr/>
                <p:nvPr/>
              </p:nvSpPr>
              <p:spPr>
                <a:xfrm>
                  <a:off x="6724175" y="3594066"/>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6" name="Shape 1806"/>
                <p:cNvSpPr/>
                <p:nvPr/>
              </p:nvSpPr>
              <p:spPr>
                <a:xfrm>
                  <a:off x="6890085" y="382892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7" name="Shape 1807"/>
                <p:cNvSpPr/>
                <p:nvPr/>
              </p:nvSpPr>
              <p:spPr>
                <a:xfrm>
                  <a:off x="6890085" y="359406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8" name="Shape 1808"/>
                <p:cNvSpPr/>
                <p:nvPr/>
              </p:nvSpPr>
              <p:spPr>
                <a:xfrm>
                  <a:off x="6387478" y="4311957"/>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09" name="Shape 1809"/>
                <p:cNvSpPr/>
                <p:nvPr/>
              </p:nvSpPr>
              <p:spPr>
                <a:xfrm>
                  <a:off x="6387476" y="407709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0" name="Shape 1810"/>
                <p:cNvSpPr/>
                <p:nvPr/>
              </p:nvSpPr>
              <p:spPr>
                <a:xfrm>
                  <a:off x="6553387" y="4311957"/>
                  <a:ext cx="164399"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1" name="Shape 1811"/>
                <p:cNvSpPr/>
                <p:nvPr/>
              </p:nvSpPr>
              <p:spPr>
                <a:xfrm>
                  <a:off x="6553385" y="4077096"/>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2" name="Shape 1812"/>
                <p:cNvSpPr/>
                <p:nvPr/>
              </p:nvSpPr>
              <p:spPr>
                <a:xfrm>
                  <a:off x="6720925" y="4311957"/>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3" name="Shape 1813"/>
                <p:cNvSpPr/>
                <p:nvPr/>
              </p:nvSpPr>
              <p:spPr>
                <a:xfrm>
                  <a:off x="6720924" y="4077096"/>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4" name="Shape 1814"/>
                <p:cNvSpPr/>
                <p:nvPr/>
              </p:nvSpPr>
              <p:spPr>
                <a:xfrm>
                  <a:off x="6886832" y="4311957"/>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5" name="Shape 1815"/>
                <p:cNvSpPr/>
                <p:nvPr/>
              </p:nvSpPr>
              <p:spPr>
                <a:xfrm>
                  <a:off x="6886832" y="4077096"/>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grpSp>
          <p:sp>
            <p:nvSpPr>
              <p:cNvPr id="1816" name="Shape 1816"/>
              <p:cNvSpPr/>
              <p:nvPr/>
            </p:nvSpPr>
            <p:spPr>
              <a:xfrm>
                <a:off x="6660753" y="2932321"/>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7" name="Shape 1817"/>
              <p:cNvSpPr/>
              <p:nvPr/>
            </p:nvSpPr>
            <p:spPr>
              <a:xfrm>
                <a:off x="6826660" y="2932321"/>
                <a:ext cx="164400" cy="241500"/>
              </a:xfrm>
              <a:prstGeom prst="roundRect">
                <a:avLst>
                  <a:gd name="adj" fmla="val 16667"/>
                </a:avLst>
              </a:prstGeom>
              <a:solidFill>
                <a:srgbClr val="FDB813"/>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8" name="Shape 1818"/>
              <p:cNvSpPr/>
              <p:nvPr/>
            </p:nvSpPr>
            <p:spPr>
              <a:xfrm>
                <a:off x="6994199" y="2932321"/>
                <a:ext cx="164400" cy="241500"/>
              </a:xfrm>
              <a:prstGeom prst="roundRect">
                <a:avLst>
                  <a:gd name="adj" fmla="val 16667"/>
                </a:avLst>
              </a:prstGeom>
              <a:solidFill>
                <a:srgbClr val="00B05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sp>
            <p:nvSpPr>
              <p:cNvPr id="1819" name="Shape 1819"/>
              <p:cNvSpPr/>
              <p:nvPr/>
            </p:nvSpPr>
            <p:spPr>
              <a:xfrm>
                <a:off x="7160107" y="2932321"/>
                <a:ext cx="164400" cy="241500"/>
              </a:xfrm>
              <a:prstGeom prst="roundRect">
                <a:avLst>
                  <a:gd name="adj" fmla="val 16667"/>
                </a:avLst>
              </a:prstGeom>
              <a:solidFill>
                <a:srgbClr val="7030A0"/>
              </a:solidFill>
              <a:ln w="9525" cap="flat" cmpd="sng">
                <a:solidFill>
                  <a:srgbClr val="FFFFFF"/>
                </a:solidFill>
                <a:prstDash val="solid"/>
                <a:round/>
                <a:headEnd type="none" w="med" len="med"/>
                <a:tailEnd type="none" w="med" len="med"/>
              </a:ln>
            </p:spPr>
            <p:txBody>
              <a:bodyPr lIns="91375" tIns="45675" rIns="91375" bIns="45675" anchor="t" anchorCtr="1">
                <a:noAutofit/>
              </a:bodyPr>
              <a:lstStyle/>
              <a:p>
                <a:pPr algn="ctr">
                  <a:lnSpc>
                    <a:spcPct val="95000"/>
                  </a:lnSpc>
                  <a:spcBef>
                    <a:spcPts val="0"/>
                  </a:spcBef>
                  <a:spcAft>
                    <a:spcPts val="0"/>
                  </a:spcAft>
                  <a:buClr>
                    <a:srgbClr val="FFFFFF"/>
                  </a:buClr>
                </a:pPr>
                <a:endParaRPr sz="2000">
                  <a:solidFill>
                    <a:srgbClr val="FFFFFF"/>
                  </a:solidFill>
                  <a:latin typeface="Arial Narrow"/>
                  <a:ea typeface="Arial Narrow"/>
                  <a:cs typeface="Arial Narrow"/>
                  <a:sym typeface="Arial Narrow"/>
                </a:endParaRPr>
              </a:p>
            </p:txBody>
          </p:sp>
        </p:grpSp>
      </p:grpSp>
      <p:sp>
        <p:nvSpPr>
          <p:cNvPr id="118" name="TextBox 117">
            <a:extLst>
              <a:ext uri="{FF2B5EF4-FFF2-40B4-BE49-F238E27FC236}">
                <a16:creationId xmlns:a16="http://schemas.microsoft.com/office/drawing/2014/main" id="{EE3C0168-9528-46B3-98F2-70CEE0EA9050}"/>
              </a:ext>
            </a:extLst>
          </p:cNvPr>
          <p:cNvSpPr txBox="1"/>
          <p:nvPr/>
        </p:nvSpPr>
        <p:spPr>
          <a:xfrm>
            <a:off x="228600" y="6324600"/>
            <a:ext cx="8458200" cy="246221"/>
          </a:xfrm>
          <a:prstGeom prst="rect">
            <a:avLst/>
          </a:prstGeom>
          <a:noFill/>
        </p:spPr>
        <p:txBody>
          <a:bodyPr wrap="square" rtlCol="0">
            <a:spAutoFit/>
          </a:bodyPr>
          <a:lstStyle/>
          <a:p>
            <a:r>
              <a:rPr lang="en-US" sz="1000" dirty="0"/>
              <a:t>Source: https://www.intel.com/content/www/us/en/architecture-and-technology/resource-director-technology.html</a:t>
            </a:r>
          </a:p>
        </p:txBody>
      </p:sp>
    </p:spTree>
    <p:extLst>
      <p:ext uri="{BB962C8B-B14F-4D97-AF65-F5344CB8AC3E}">
        <p14:creationId xmlns:p14="http://schemas.microsoft.com/office/powerpoint/2010/main" val="4127795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9862-019B-4938-AEEB-B90A8B26D281}"/>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Hardware Support</a:t>
            </a:r>
          </a:p>
        </p:txBody>
      </p:sp>
      <p:sp>
        <p:nvSpPr>
          <p:cNvPr id="4" name="Content Placeholder 7">
            <a:extLst>
              <a:ext uri="{FF2B5EF4-FFF2-40B4-BE49-F238E27FC236}">
                <a16:creationId xmlns:a16="http://schemas.microsoft.com/office/drawing/2014/main" id="{EACB1274-7B56-4D71-905D-93B09BAF86B7}"/>
              </a:ext>
            </a:extLst>
          </p:cNvPr>
          <p:cNvSpPr txBox="1">
            <a:spLocks/>
          </p:cNvSpPr>
          <p:nvPr/>
        </p:nvSpPr>
        <p:spPr>
          <a:xfrm>
            <a:off x="381444" y="5347592"/>
            <a:ext cx="8436076" cy="6096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 All SKUs starting with the Xeon E5 v4 family</a:t>
            </a:r>
            <a:endParaRPr lang="en-US" sz="2000" dirty="0"/>
          </a:p>
        </p:txBody>
      </p:sp>
      <p:sp>
        <p:nvSpPr>
          <p:cNvPr id="7" name="Content Placeholder 7">
            <a:extLst>
              <a:ext uri="{FF2B5EF4-FFF2-40B4-BE49-F238E27FC236}">
                <a16:creationId xmlns:a16="http://schemas.microsoft.com/office/drawing/2014/main" id="{632275CE-99AC-4EA2-8C0E-0869F3988B9C}"/>
              </a:ext>
            </a:extLst>
          </p:cNvPr>
          <p:cNvSpPr txBox="1">
            <a:spLocks/>
          </p:cNvSpPr>
          <p:nvPr/>
        </p:nvSpPr>
        <p:spPr>
          <a:xfrm>
            <a:off x="353962" y="1668942"/>
            <a:ext cx="8436076" cy="1071772"/>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 Intel Xeon Processor SKUs that support CMT and CAT</a:t>
            </a:r>
          </a:p>
        </p:txBody>
      </p:sp>
      <p:pic>
        <p:nvPicPr>
          <p:cNvPr id="8" name="Picture 7">
            <a:extLst>
              <a:ext uri="{FF2B5EF4-FFF2-40B4-BE49-F238E27FC236}">
                <a16:creationId xmlns:a16="http://schemas.microsoft.com/office/drawing/2014/main" id="{6629B946-1E7B-433E-91A1-66DBBA0F8187}"/>
              </a:ext>
            </a:extLst>
          </p:cNvPr>
          <p:cNvPicPr>
            <a:picLocks noChangeAspect="1"/>
          </p:cNvPicPr>
          <p:nvPr/>
        </p:nvPicPr>
        <p:blipFill>
          <a:blip r:embed="rId2"/>
          <a:stretch>
            <a:fillRect/>
          </a:stretch>
        </p:blipFill>
        <p:spPr>
          <a:xfrm>
            <a:off x="353962" y="2725857"/>
            <a:ext cx="8436076" cy="2261900"/>
          </a:xfrm>
          <a:prstGeom prst="rect">
            <a:avLst/>
          </a:prstGeom>
        </p:spPr>
      </p:pic>
    </p:spTree>
    <p:extLst>
      <p:ext uri="{BB962C8B-B14F-4D97-AF65-F5344CB8AC3E}">
        <p14:creationId xmlns:p14="http://schemas.microsoft.com/office/powerpoint/2010/main" val="2838605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1C-0CAA-48F1-8A6C-95F058ACD359}"/>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Monitoring Data (events)</a:t>
            </a:r>
          </a:p>
        </p:txBody>
      </p:sp>
      <p:sp>
        <p:nvSpPr>
          <p:cNvPr id="3" name="Rectangle 2">
            <a:extLst>
              <a:ext uri="{FF2B5EF4-FFF2-40B4-BE49-F238E27FC236}">
                <a16:creationId xmlns:a16="http://schemas.microsoft.com/office/drawing/2014/main" id="{362F090A-06B9-4778-BCD9-5322885BB63B}"/>
              </a:ext>
            </a:extLst>
          </p:cNvPr>
          <p:cNvSpPr/>
          <p:nvPr/>
        </p:nvSpPr>
        <p:spPr>
          <a:xfrm>
            <a:off x="685800" y="1676400"/>
            <a:ext cx="8001000" cy="4770537"/>
          </a:xfrm>
          <a:prstGeom prst="rect">
            <a:avLst/>
          </a:prstGeom>
        </p:spPr>
        <p:txBody>
          <a:bodyPr wrap="square">
            <a:spAutoFit/>
          </a:bodyPr>
          <a:lstStyle/>
          <a:p>
            <a:pPr marL="342900" indent="-342900">
              <a:buFont typeface="Arial" panose="020B0604020202020204" pitchFamily="34" charset="0"/>
              <a:buChar char="•"/>
            </a:pPr>
            <a:r>
              <a:rPr lang="en-US" sz="2400" dirty="0">
                <a:latin typeface="ArialMT"/>
              </a:rPr>
              <a:t>LLC</a:t>
            </a:r>
          </a:p>
          <a:p>
            <a:pPr marL="800100" lvl="1" indent="-342900">
              <a:buFont typeface="Arial" panose="020B0604020202020204" pitchFamily="34" charset="0"/>
              <a:buChar char="•"/>
            </a:pPr>
            <a:r>
              <a:rPr lang="en-US" sz="2000" dirty="0">
                <a:latin typeface="ArialMT"/>
              </a:rPr>
              <a:t>Represents LLC Occupancy ( CMT)</a:t>
            </a:r>
          </a:p>
          <a:p>
            <a:pPr marL="342900" indent="-342900">
              <a:buFont typeface="Arial" panose="020B0604020202020204" pitchFamily="34" charset="0"/>
              <a:buChar char="•"/>
            </a:pPr>
            <a:endParaRPr lang="en-US" sz="2000" dirty="0">
              <a:latin typeface="ArialMT"/>
            </a:endParaRPr>
          </a:p>
          <a:p>
            <a:pPr marL="342900" indent="-342900">
              <a:buFont typeface="Arial" panose="020B0604020202020204" pitchFamily="34" charset="0"/>
              <a:buChar char="•"/>
            </a:pPr>
            <a:r>
              <a:rPr lang="en-US" sz="2400" dirty="0">
                <a:latin typeface="ArialMT"/>
              </a:rPr>
              <a:t>MBL</a:t>
            </a:r>
          </a:p>
          <a:p>
            <a:pPr marL="800100" lvl="1" indent="-342900">
              <a:buFont typeface="Arial" panose="020B0604020202020204" pitchFamily="34" charset="0"/>
              <a:buChar char="•"/>
            </a:pPr>
            <a:r>
              <a:rPr lang="en-US" sz="2000" dirty="0">
                <a:latin typeface="ArialMT"/>
              </a:rPr>
              <a:t>Represents local memory bandwidth (MBM)</a:t>
            </a:r>
          </a:p>
          <a:p>
            <a:pPr marL="800100" lvl="1" indent="-342900">
              <a:buFont typeface="Arial" panose="020B0604020202020204" pitchFamily="34" charset="0"/>
              <a:buChar char="•"/>
            </a:pPr>
            <a:endParaRPr lang="en-US" sz="2000" dirty="0">
              <a:latin typeface="ArialMT"/>
            </a:endParaRPr>
          </a:p>
          <a:p>
            <a:pPr marL="342900" indent="-342900">
              <a:buFont typeface="Arial" panose="020B0604020202020204" pitchFamily="34" charset="0"/>
              <a:buChar char="•"/>
            </a:pPr>
            <a:r>
              <a:rPr lang="en-US" sz="2400" dirty="0">
                <a:latin typeface="ArialMT"/>
              </a:rPr>
              <a:t>MBR</a:t>
            </a:r>
          </a:p>
          <a:p>
            <a:pPr marL="800100" lvl="1" indent="-342900">
              <a:buFont typeface="Arial" panose="020B0604020202020204" pitchFamily="34" charset="0"/>
              <a:buChar char="•"/>
            </a:pPr>
            <a:r>
              <a:rPr lang="en-US" sz="2000" dirty="0">
                <a:latin typeface="ArialMT"/>
              </a:rPr>
              <a:t>Represents remote memory bandwidth (MBM)</a:t>
            </a:r>
          </a:p>
          <a:p>
            <a:pPr marL="342900" indent="-342900">
              <a:buFont typeface="Arial" panose="020B0604020202020204" pitchFamily="34" charset="0"/>
              <a:buChar char="•"/>
            </a:pPr>
            <a:endParaRPr lang="en-US" sz="2400" dirty="0">
              <a:latin typeface="ArialMT"/>
            </a:endParaRPr>
          </a:p>
          <a:p>
            <a:pPr marL="342900" indent="-342900">
              <a:buFont typeface="Arial" panose="020B0604020202020204" pitchFamily="34" charset="0"/>
              <a:buChar char="•"/>
            </a:pPr>
            <a:r>
              <a:rPr lang="en-US" sz="2400" dirty="0">
                <a:latin typeface="ArialMT"/>
              </a:rPr>
              <a:t>IPC</a:t>
            </a:r>
          </a:p>
          <a:p>
            <a:pPr marL="800100" lvl="1" indent="-342900">
              <a:buFont typeface="Arial" panose="020B0604020202020204" pitchFamily="34" charset="0"/>
              <a:buChar char="•"/>
            </a:pPr>
            <a:r>
              <a:rPr lang="en-US" sz="2000" dirty="0">
                <a:latin typeface="ArialMT"/>
              </a:rPr>
              <a:t>Represents instructions per cycle (PMU architectural event)</a:t>
            </a:r>
          </a:p>
          <a:p>
            <a:pPr marL="800100" lvl="1" indent="-342900">
              <a:buFont typeface="Arial" panose="020B0604020202020204" pitchFamily="34" charset="0"/>
              <a:buChar char="•"/>
            </a:pPr>
            <a:endParaRPr lang="en-US" sz="2000" dirty="0">
              <a:latin typeface="ArialMT"/>
            </a:endParaRPr>
          </a:p>
          <a:p>
            <a:pPr marL="342900" indent="-342900">
              <a:buFont typeface="Arial" panose="020B0604020202020204" pitchFamily="34" charset="0"/>
              <a:buChar char="•"/>
            </a:pPr>
            <a:r>
              <a:rPr lang="en-US" sz="2400" dirty="0">
                <a:latin typeface="ArialMT"/>
              </a:rPr>
              <a:t>LLC Misses</a:t>
            </a:r>
          </a:p>
          <a:p>
            <a:pPr marL="800100" lvl="1" indent="-342900">
              <a:buFont typeface="Arial" panose="020B0604020202020204" pitchFamily="34" charset="0"/>
              <a:buChar char="•"/>
            </a:pPr>
            <a:r>
              <a:rPr lang="en-US" sz="2000" dirty="0">
                <a:latin typeface="ArialMT"/>
              </a:rPr>
              <a:t>Represents LLC misses (PMU architectural event)</a:t>
            </a:r>
            <a:endParaRPr lang="en-US" sz="2000" dirty="0"/>
          </a:p>
        </p:txBody>
      </p:sp>
    </p:spTree>
    <p:extLst>
      <p:ext uri="{BB962C8B-B14F-4D97-AF65-F5344CB8AC3E}">
        <p14:creationId xmlns:p14="http://schemas.microsoft.com/office/powerpoint/2010/main" val="1048543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3FC9-B4A8-496D-886C-32BDACD04BC9}"/>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Monitoring (CMT, MBM)</a:t>
            </a:r>
          </a:p>
        </p:txBody>
      </p:sp>
      <p:sp>
        <p:nvSpPr>
          <p:cNvPr id="3" name="Rectangle 2">
            <a:extLst>
              <a:ext uri="{FF2B5EF4-FFF2-40B4-BE49-F238E27FC236}">
                <a16:creationId xmlns:a16="http://schemas.microsoft.com/office/drawing/2014/main" id="{4E9BDC43-2BD2-4106-993F-509D539A624D}"/>
              </a:ext>
            </a:extLst>
          </p:cNvPr>
          <p:cNvSpPr/>
          <p:nvPr/>
        </p:nvSpPr>
        <p:spPr>
          <a:xfrm>
            <a:off x="378502" y="1752600"/>
            <a:ext cx="8763000" cy="4247317"/>
          </a:xfrm>
          <a:prstGeom prst="rect">
            <a:avLst/>
          </a:prstGeom>
        </p:spPr>
        <p:txBody>
          <a:bodyPr wrap="square">
            <a:spAutoFit/>
          </a:bodyPr>
          <a:lstStyle/>
          <a:p>
            <a:r>
              <a:rPr lang="en-US" dirty="0">
                <a:solidFill>
                  <a:srgbClr val="000000"/>
                </a:solidFill>
                <a:latin typeface="ArialMT"/>
              </a:rPr>
              <a:t># </a:t>
            </a:r>
            <a:r>
              <a:rPr lang="en-US" dirty="0">
                <a:latin typeface="ArialMT"/>
              </a:rPr>
              <a:t>monitor all cores and all events</a:t>
            </a:r>
          </a:p>
          <a:p>
            <a:r>
              <a:rPr lang="en-US" dirty="0">
                <a:latin typeface="ArialMT"/>
              </a:rPr>
              <a:t>-bash-4.3$ </a:t>
            </a:r>
            <a:r>
              <a:rPr lang="en-US" b="1" dirty="0" err="1">
                <a:latin typeface="Arial-BoldMT"/>
              </a:rPr>
              <a:t>sudo</a:t>
            </a:r>
            <a:r>
              <a:rPr lang="en-US" b="1" dirty="0">
                <a:latin typeface="Arial-BoldMT"/>
              </a:rPr>
              <a:t> </a:t>
            </a:r>
            <a:r>
              <a:rPr lang="en-US" b="1" dirty="0" err="1">
                <a:latin typeface="Arial-BoldMT"/>
              </a:rPr>
              <a:t>pqos</a:t>
            </a:r>
            <a:endParaRPr lang="en-US" b="1" dirty="0">
              <a:latin typeface="Arial-BoldMT"/>
            </a:endParaRPr>
          </a:p>
          <a:p>
            <a:endParaRPr lang="en-US" b="1" dirty="0">
              <a:latin typeface="Arial-BoldMT"/>
            </a:endParaRPr>
          </a:p>
          <a:p>
            <a:r>
              <a:rPr lang="en-US" dirty="0">
                <a:latin typeface="ArialMT"/>
              </a:rPr>
              <a:t># monitor cores 0 to 11 and all events</a:t>
            </a:r>
          </a:p>
          <a:p>
            <a:r>
              <a:rPr lang="en-US" dirty="0">
                <a:latin typeface="ArialMT"/>
              </a:rPr>
              <a:t>-bash-4.3$ </a:t>
            </a:r>
            <a:r>
              <a:rPr lang="en-US" b="1" dirty="0" err="1">
                <a:latin typeface="Arial-BoldMT"/>
              </a:rPr>
              <a:t>sudo</a:t>
            </a:r>
            <a:r>
              <a:rPr lang="en-US" b="1" dirty="0">
                <a:latin typeface="Arial-BoldMT"/>
              </a:rPr>
              <a:t> </a:t>
            </a:r>
            <a:r>
              <a:rPr lang="en-US" b="1" dirty="0" err="1">
                <a:latin typeface="Arial-BoldMT"/>
              </a:rPr>
              <a:t>pqos</a:t>
            </a:r>
            <a:r>
              <a:rPr lang="en-US" b="1" dirty="0">
                <a:latin typeface="Arial-BoldMT"/>
              </a:rPr>
              <a:t> –m all:0-11</a:t>
            </a:r>
          </a:p>
          <a:p>
            <a:endParaRPr lang="en-US" b="1" dirty="0">
              <a:latin typeface="Arial-BoldMT"/>
            </a:endParaRPr>
          </a:p>
          <a:p>
            <a:r>
              <a:rPr lang="en-US" dirty="0">
                <a:latin typeface="ArialMT"/>
              </a:rPr>
              <a:t># monitor LLC occupancy on cores 0, 1, 4 and 6, local memory</a:t>
            </a:r>
          </a:p>
          <a:p>
            <a:r>
              <a:rPr lang="en-US" dirty="0">
                <a:latin typeface="ArialMT"/>
              </a:rPr>
              <a:t>bandwidth on cores 8 to 11 and remote memory bandwidth on cores</a:t>
            </a:r>
          </a:p>
          <a:p>
            <a:r>
              <a:rPr lang="en-US" dirty="0">
                <a:latin typeface="ArialMT"/>
              </a:rPr>
              <a:t>12-14</a:t>
            </a:r>
          </a:p>
          <a:p>
            <a:r>
              <a:rPr lang="en-US" dirty="0">
                <a:latin typeface="ArialMT"/>
              </a:rPr>
              <a:t>-bash-4.3$ </a:t>
            </a:r>
            <a:r>
              <a:rPr lang="en-US" b="1" dirty="0" err="1">
                <a:latin typeface="Arial-BoldMT"/>
              </a:rPr>
              <a:t>sudo</a:t>
            </a:r>
            <a:r>
              <a:rPr lang="en-US" b="1" dirty="0">
                <a:latin typeface="Arial-BoldMT"/>
              </a:rPr>
              <a:t> </a:t>
            </a:r>
            <a:r>
              <a:rPr lang="en-US" b="1" dirty="0" err="1">
                <a:latin typeface="Arial-BoldMT"/>
              </a:rPr>
              <a:t>pqos</a:t>
            </a:r>
            <a:r>
              <a:rPr lang="en-US" b="1" dirty="0">
                <a:latin typeface="Arial-BoldMT"/>
              </a:rPr>
              <a:t> –m “llc:0,1,4,6” –m “mbl:8-11” –m “</a:t>
            </a:r>
            <a:r>
              <a:rPr lang="en-US" b="1" dirty="0" err="1">
                <a:latin typeface="Arial-BoldMT"/>
              </a:rPr>
              <a:t>mbr</a:t>
            </a:r>
            <a:r>
              <a:rPr lang="en-US" b="1" dirty="0">
                <a:latin typeface="Arial-BoldMT"/>
              </a:rPr>
              <a:t>:</a:t>
            </a:r>
          </a:p>
          <a:p>
            <a:r>
              <a:rPr lang="en-US" b="1" dirty="0">
                <a:latin typeface="Arial-BoldMT"/>
              </a:rPr>
              <a:t>12-14”</a:t>
            </a:r>
          </a:p>
          <a:p>
            <a:endParaRPr lang="en-US" b="1" dirty="0">
              <a:latin typeface="Arial-BoldMT"/>
            </a:endParaRPr>
          </a:p>
          <a:p>
            <a:r>
              <a:rPr lang="en-US" dirty="0">
                <a:latin typeface="ArialMT"/>
              </a:rPr>
              <a:t># reset monitoring infrastructure ; Reclaims in-use RMID's.</a:t>
            </a:r>
          </a:p>
          <a:p>
            <a:r>
              <a:rPr lang="en-US" dirty="0">
                <a:latin typeface="ArialMT"/>
              </a:rPr>
              <a:t>-bash-4.3$ </a:t>
            </a:r>
            <a:r>
              <a:rPr lang="en-US" b="1" dirty="0" err="1">
                <a:latin typeface="Arial-BoldMT"/>
              </a:rPr>
              <a:t>sudo</a:t>
            </a:r>
            <a:r>
              <a:rPr lang="en-US" b="1" dirty="0">
                <a:latin typeface="Arial-BoldMT"/>
              </a:rPr>
              <a:t> </a:t>
            </a:r>
            <a:r>
              <a:rPr lang="en-US" b="1" dirty="0" err="1">
                <a:latin typeface="Arial-BoldMT"/>
              </a:rPr>
              <a:t>pqos</a:t>
            </a:r>
            <a:r>
              <a:rPr lang="en-US" b="1" dirty="0">
                <a:latin typeface="Arial-BoldMT"/>
              </a:rPr>
              <a:t> -r</a:t>
            </a:r>
          </a:p>
          <a:p>
            <a:r>
              <a:rPr lang="en-US" dirty="0">
                <a:latin typeface="ArialMT"/>
              </a:rPr>
              <a:t>Note: Use ctrl-c to stop monitoring</a:t>
            </a:r>
            <a:endParaRPr lang="en-US" dirty="0"/>
          </a:p>
        </p:txBody>
      </p:sp>
    </p:spTree>
    <p:extLst>
      <p:ext uri="{BB962C8B-B14F-4D97-AF65-F5344CB8AC3E}">
        <p14:creationId xmlns:p14="http://schemas.microsoft.com/office/powerpoint/2010/main" val="274926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CA7C9-08E3-4B87-B866-5E6D9E36B584}"/>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a:t>Perf CMT and MBM Implementation</a:t>
            </a:r>
          </a:p>
        </p:txBody>
      </p:sp>
      <p:sp>
        <p:nvSpPr>
          <p:cNvPr id="3" name="Rectangle 2">
            <a:extLst>
              <a:ext uri="{FF2B5EF4-FFF2-40B4-BE49-F238E27FC236}">
                <a16:creationId xmlns:a16="http://schemas.microsoft.com/office/drawing/2014/main" id="{5972CF42-89FD-4B12-AAD7-17DF2CC7FC4E}"/>
              </a:ext>
            </a:extLst>
          </p:cNvPr>
          <p:cNvSpPr/>
          <p:nvPr/>
        </p:nvSpPr>
        <p:spPr>
          <a:xfrm>
            <a:off x="609600" y="1765042"/>
            <a:ext cx="8077200" cy="4708981"/>
          </a:xfrm>
          <a:prstGeom prst="rect">
            <a:avLst/>
          </a:prstGeom>
        </p:spPr>
        <p:txBody>
          <a:bodyPr wrap="square">
            <a:spAutoFit/>
          </a:bodyPr>
          <a:lstStyle/>
          <a:p>
            <a:r>
              <a:rPr lang="en-US" sz="3200" dirty="0">
                <a:latin typeface="ArialMT"/>
              </a:rPr>
              <a:t>• Cache monitoring and Memory Bandwidth monitoring per </a:t>
            </a:r>
            <a:r>
              <a:rPr lang="en-US" sz="3200" dirty="0" err="1">
                <a:latin typeface="ArialMT"/>
              </a:rPr>
              <a:t>Pid</a:t>
            </a:r>
            <a:r>
              <a:rPr lang="en-US" sz="3200" dirty="0">
                <a:latin typeface="ArialMT"/>
              </a:rPr>
              <a:t>/</a:t>
            </a:r>
            <a:r>
              <a:rPr lang="en-US" sz="3200" dirty="0" err="1">
                <a:latin typeface="ArialMT"/>
              </a:rPr>
              <a:t>tid</a:t>
            </a:r>
            <a:r>
              <a:rPr lang="en-US" sz="3200" dirty="0">
                <a:latin typeface="ArialMT"/>
              </a:rPr>
              <a:t> based</a:t>
            </a:r>
          </a:p>
          <a:p>
            <a:endParaRPr lang="en-US" sz="3200" dirty="0">
              <a:latin typeface="ArialMT"/>
            </a:endParaRPr>
          </a:p>
          <a:p>
            <a:pPr marL="342900" indent="-342900">
              <a:buFont typeface="Arial" panose="020B0604020202020204" pitchFamily="34" charset="0"/>
              <a:buChar char="•"/>
            </a:pPr>
            <a:r>
              <a:rPr lang="en-US" sz="2800" dirty="0">
                <a:latin typeface="ArialMT"/>
              </a:rPr>
              <a:t>perf list | grep </a:t>
            </a:r>
            <a:r>
              <a:rPr lang="en-US" sz="2800" dirty="0" err="1">
                <a:latin typeface="ArialMT"/>
              </a:rPr>
              <a:t>intel_cqm</a:t>
            </a:r>
            <a:endParaRPr lang="en-US" sz="2800" dirty="0">
              <a:latin typeface="ArialMT"/>
            </a:endParaRPr>
          </a:p>
          <a:p>
            <a:r>
              <a:rPr lang="fr-FR" sz="2000" dirty="0">
                <a:latin typeface="ArialMT"/>
              </a:rPr>
              <a:t>	</a:t>
            </a:r>
            <a:r>
              <a:rPr lang="fr-FR" sz="2000" dirty="0" err="1">
                <a:latin typeface="ArialMT"/>
              </a:rPr>
              <a:t>intel_cqm</a:t>
            </a:r>
            <a:r>
              <a:rPr lang="fr-FR" sz="2000" dirty="0">
                <a:latin typeface="ArialMT"/>
              </a:rPr>
              <a:t>/</a:t>
            </a:r>
            <a:r>
              <a:rPr lang="fr-FR" sz="2000" dirty="0" err="1">
                <a:latin typeface="ArialMT"/>
              </a:rPr>
              <a:t>llc_occupancy</a:t>
            </a:r>
            <a:r>
              <a:rPr lang="fr-FR" sz="2000" dirty="0">
                <a:latin typeface="ArialMT"/>
              </a:rPr>
              <a:t>/ [Kernel PMU </a:t>
            </a:r>
            <a:r>
              <a:rPr lang="fr-FR" sz="2000" dirty="0" err="1">
                <a:latin typeface="ArialMT"/>
              </a:rPr>
              <a:t>event</a:t>
            </a:r>
            <a:r>
              <a:rPr lang="fr-FR" sz="2000" dirty="0">
                <a:latin typeface="ArialMT"/>
              </a:rPr>
              <a:t>]</a:t>
            </a:r>
          </a:p>
          <a:p>
            <a:r>
              <a:rPr lang="en-US" sz="2000" dirty="0">
                <a:latin typeface="ArialMT"/>
              </a:rPr>
              <a:t>	</a:t>
            </a:r>
            <a:r>
              <a:rPr lang="en-US" sz="2000" dirty="0" err="1">
                <a:latin typeface="ArialMT"/>
              </a:rPr>
              <a:t>intel_cqm</a:t>
            </a:r>
            <a:r>
              <a:rPr lang="en-US" sz="2000" dirty="0">
                <a:latin typeface="ArialMT"/>
              </a:rPr>
              <a:t>/</a:t>
            </a:r>
            <a:r>
              <a:rPr lang="en-US" sz="2000" dirty="0" err="1">
                <a:latin typeface="ArialMT"/>
              </a:rPr>
              <a:t>local_bytes</a:t>
            </a:r>
            <a:r>
              <a:rPr lang="en-US" sz="2000" dirty="0">
                <a:latin typeface="ArialMT"/>
              </a:rPr>
              <a:t>/ [Kernel PMU event]</a:t>
            </a:r>
          </a:p>
          <a:p>
            <a:r>
              <a:rPr lang="en-US" sz="2000" dirty="0">
                <a:latin typeface="ArialMT"/>
              </a:rPr>
              <a:t>	</a:t>
            </a:r>
            <a:r>
              <a:rPr lang="en-US" sz="2000" dirty="0" err="1">
                <a:latin typeface="ArialMT"/>
              </a:rPr>
              <a:t>intel_cqm</a:t>
            </a:r>
            <a:r>
              <a:rPr lang="en-US" sz="2000" dirty="0">
                <a:latin typeface="ArialMT"/>
              </a:rPr>
              <a:t>/</a:t>
            </a:r>
            <a:r>
              <a:rPr lang="en-US" sz="2000" dirty="0" err="1">
                <a:latin typeface="ArialMT"/>
              </a:rPr>
              <a:t>total_bytes</a:t>
            </a:r>
            <a:r>
              <a:rPr lang="en-US" sz="2000" dirty="0">
                <a:latin typeface="ArialMT"/>
              </a:rPr>
              <a:t>/ [Kernel PMU event]</a:t>
            </a:r>
          </a:p>
          <a:p>
            <a:endParaRPr lang="en-US" sz="2000" dirty="0">
              <a:latin typeface="ArialMT"/>
            </a:endParaRPr>
          </a:p>
          <a:p>
            <a:pPr marL="342900" indent="-342900">
              <a:buFont typeface="Arial" panose="020B0604020202020204" pitchFamily="34" charset="0"/>
              <a:buChar char="•"/>
            </a:pPr>
            <a:r>
              <a:rPr lang="en-US" sz="2400" dirty="0">
                <a:latin typeface="ArialMT"/>
              </a:rPr>
              <a:t>perf stat -e </a:t>
            </a:r>
            <a:r>
              <a:rPr lang="en-US" sz="2400" dirty="0" err="1">
                <a:latin typeface="ArialMT"/>
              </a:rPr>
              <a:t>intel_cqm</a:t>
            </a:r>
            <a:r>
              <a:rPr lang="en-US" sz="2400" dirty="0">
                <a:latin typeface="ArialMT"/>
              </a:rPr>
              <a:t>/</a:t>
            </a:r>
            <a:r>
              <a:rPr lang="en-US" sz="2400" dirty="0" err="1">
                <a:latin typeface="ArialMT"/>
              </a:rPr>
              <a:t>llc_occupancy</a:t>
            </a:r>
            <a:r>
              <a:rPr lang="en-US" sz="2400" dirty="0">
                <a:latin typeface="ArialMT"/>
              </a:rPr>
              <a:t>/ -e 	</a:t>
            </a:r>
            <a:r>
              <a:rPr lang="en-US" sz="2400" dirty="0" err="1">
                <a:latin typeface="ArialMT"/>
              </a:rPr>
              <a:t>intel_cqm</a:t>
            </a:r>
            <a:r>
              <a:rPr lang="en-US" sz="2400" dirty="0">
                <a:latin typeface="ArialMT"/>
              </a:rPr>
              <a:t>/</a:t>
            </a:r>
            <a:r>
              <a:rPr lang="en-US" sz="2400" dirty="0" err="1">
                <a:latin typeface="ArialMT"/>
              </a:rPr>
              <a:t>local_bytes</a:t>
            </a:r>
            <a:r>
              <a:rPr lang="en-US" sz="2400" dirty="0">
                <a:latin typeface="ArialMT"/>
              </a:rPr>
              <a:t>/ -e</a:t>
            </a:r>
          </a:p>
          <a:p>
            <a:r>
              <a:rPr lang="en-US" sz="2400" dirty="0">
                <a:latin typeface="ArialMT"/>
              </a:rPr>
              <a:t>	</a:t>
            </a:r>
            <a:r>
              <a:rPr lang="en-US" sz="2400" dirty="0" err="1">
                <a:latin typeface="ArialMT"/>
              </a:rPr>
              <a:t>intel_cqm</a:t>
            </a:r>
            <a:r>
              <a:rPr lang="en-US" sz="2400" dirty="0">
                <a:latin typeface="ArialMT"/>
              </a:rPr>
              <a:t>/</a:t>
            </a:r>
            <a:r>
              <a:rPr lang="en-US" sz="2400" dirty="0" err="1">
                <a:latin typeface="ArialMT"/>
              </a:rPr>
              <a:t>total_bytes</a:t>
            </a:r>
            <a:r>
              <a:rPr lang="en-US" sz="2400" dirty="0">
                <a:latin typeface="ArialMT"/>
              </a:rPr>
              <a:t>/ -p &lt;#</a:t>
            </a:r>
            <a:r>
              <a:rPr lang="en-US" sz="2400" dirty="0" err="1">
                <a:latin typeface="ArialMT"/>
              </a:rPr>
              <a:t>pid</a:t>
            </a:r>
            <a:r>
              <a:rPr lang="en-US" sz="2400" dirty="0">
                <a:latin typeface="ArialMT"/>
              </a:rPr>
              <a:t>&gt;</a:t>
            </a:r>
          </a:p>
          <a:p>
            <a:endParaRPr lang="en-US" sz="2400" dirty="0">
              <a:latin typeface="ArialMT"/>
            </a:endParaRPr>
          </a:p>
        </p:txBody>
      </p:sp>
    </p:spTree>
    <p:extLst>
      <p:ext uri="{BB962C8B-B14F-4D97-AF65-F5344CB8AC3E}">
        <p14:creationId xmlns:p14="http://schemas.microsoft.com/office/powerpoint/2010/main" val="180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CCE6-F96C-476A-8B43-64A5F86579E1}"/>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err="1"/>
              <a:t>Libvirt</a:t>
            </a:r>
            <a:r>
              <a:rPr lang="en-US" dirty="0"/>
              <a:t> CMT support</a:t>
            </a:r>
          </a:p>
        </p:txBody>
      </p:sp>
      <p:sp>
        <p:nvSpPr>
          <p:cNvPr id="3" name="Rectangle 2">
            <a:extLst>
              <a:ext uri="{FF2B5EF4-FFF2-40B4-BE49-F238E27FC236}">
                <a16:creationId xmlns:a16="http://schemas.microsoft.com/office/drawing/2014/main" id="{088E7981-8AC4-40EA-B75D-309BE4D6A4E8}"/>
              </a:ext>
            </a:extLst>
          </p:cNvPr>
          <p:cNvSpPr/>
          <p:nvPr/>
        </p:nvSpPr>
        <p:spPr>
          <a:xfrm>
            <a:off x="457200" y="1600200"/>
            <a:ext cx="8534400" cy="5324535"/>
          </a:xfrm>
          <a:prstGeom prst="rect">
            <a:avLst/>
          </a:prstGeom>
        </p:spPr>
        <p:txBody>
          <a:bodyPr wrap="square">
            <a:spAutoFit/>
          </a:bodyPr>
          <a:lstStyle/>
          <a:p>
            <a:r>
              <a:rPr lang="en-US" sz="2000" dirty="0">
                <a:latin typeface="ArialMT"/>
              </a:rPr>
              <a:t>• </a:t>
            </a:r>
            <a:r>
              <a:rPr lang="en-US" sz="2000" dirty="0" err="1">
                <a:latin typeface="ArialMT"/>
              </a:rPr>
              <a:t>Libvirt</a:t>
            </a:r>
            <a:r>
              <a:rPr lang="en-US" sz="2000" dirty="0">
                <a:latin typeface="ArialMT"/>
              </a:rPr>
              <a:t> enables CMT event for monitoring VM’s using </a:t>
            </a:r>
            <a:r>
              <a:rPr lang="en-US" sz="2000" dirty="0" err="1">
                <a:latin typeface="ArialMT"/>
              </a:rPr>
              <a:t>perf_event_open</a:t>
            </a:r>
            <a:r>
              <a:rPr lang="en-US" sz="2000" dirty="0">
                <a:latin typeface="ArialMT"/>
              </a:rPr>
              <a:t> sys call.</a:t>
            </a:r>
          </a:p>
          <a:p>
            <a:r>
              <a:rPr lang="en-US" sz="2000" b="1" dirty="0" err="1">
                <a:latin typeface="Arial-BoldMT"/>
              </a:rPr>
              <a:t>int</a:t>
            </a:r>
            <a:r>
              <a:rPr lang="en-US" sz="2000" b="1" dirty="0">
                <a:latin typeface="Arial-BoldMT"/>
              </a:rPr>
              <a:t> </a:t>
            </a:r>
            <a:r>
              <a:rPr lang="en-US" sz="2000" b="1" dirty="0" err="1">
                <a:latin typeface="Arial-BoldMT"/>
              </a:rPr>
              <a:t>perf_event_open</a:t>
            </a:r>
            <a:r>
              <a:rPr lang="en-US" sz="2000" b="1" dirty="0">
                <a:latin typeface="Arial-BoldMT"/>
              </a:rPr>
              <a:t>(struct </a:t>
            </a:r>
            <a:r>
              <a:rPr lang="en-US" sz="2000" b="1" dirty="0" err="1">
                <a:latin typeface="Arial-BoldMT"/>
              </a:rPr>
              <a:t>perf_event_attr</a:t>
            </a:r>
            <a:r>
              <a:rPr lang="en-US" sz="2000" b="1" dirty="0">
                <a:latin typeface="Arial-BoldMT"/>
              </a:rPr>
              <a:t> *</a:t>
            </a:r>
            <a:r>
              <a:rPr lang="en-US" sz="2000" i="1" dirty="0" err="1">
                <a:latin typeface="Arial-ItalicMT"/>
              </a:rPr>
              <a:t>attr</a:t>
            </a:r>
            <a:r>
              <a:rPr lang="en-US" sz="2000" b="1" dirty="0">
                <a:latin typeface="Arial-BoldMT"/>
              </a:rPr>
              <a:t>, </a:t>
            </a:r>
            <a:r>
              <a:rPr lang="en-US" sz="2000" b="1" dirty="0" err="1">
                <a:latin typeface="Arial-BoldMT"/>
              </a:rPr>
              <a:t>pid_t</a:t>
            </a:r>
            <a:r>
              <a:rPr lang="en-US" sz="2000" b="1" dirty="0">
                <a:latin typeface="Arial-BoldMT"/>
              </a:rPr>
              <a:t> </a:t>
            </a:r>
            <a:r>
              <a:rPr lang="en-US" sz="2000" i="1" dirty="0" err="1">
                <a:latin typeface="Arial-ItalicMT"/>
              </a:rPr>
              <a:t>pid</a:t>
            </a:r>
            <a:r>
              <a:rPr lang="en-US" sz="2000" b="1" dirty="0">
                <a:latin typeface="Arial-BoldMT"/>
              </a:rPr>
              <a:t>, </a:t>
            </a:r>
            <a:r>
              <a:rPr lang="en-US" sz="2000" b="1" dirty="0" err="1">
                <a:latin typeface="Arial-BoldMT"/>
              </a:rPr>
              <a:t>int</a:t>
            </a:r>
            <a:r>
              <a:rPr lang="en-US" sz="2000" b="1" dirty="0">
                <a:latin typeface="Arial-BoldMT"/>
              </a:rPr>
              <a:t> </a:t>
            </a:r>
            <a:r>
              <a:rPr lang="en-US" sz="2000" i="1" dirty="0" err="1">
                <a:latin typeface="Arial-ItalicMT"/>
              </a:rPr>
              <a:t>cpu</a:t>
            </a:r>
            <a:r>
              <a:rPr lang="en-US" sz="2000" b="1" dirty="0">
                <a:latin typeface="Arial-BoldMT"/>
              </a:rPr>
              <a:t>, </a:t>
            </a:r>
            <a:r>
              <a:rPr lang="en-US" sz="2000" b="1" dirty="0" err="1">
                <a:latin typeface="Arial-BoldMT"/>
              </a:rPr>
              <a:t>int</a:t>
            </a:r>
            <a:endParaRPr lang="en-US" sz="2000" b="1" dirty="0">
              <a:latin typeface="Arial-BoldMT"/>
            </a:endParaRPr>
          </a:p>
          <a:p>
            <a:r>
              <a:rPr lang="en-US" sz="2000" i="1" dirty="0" err="1">
                <a:latin typeface="Arial-ItalicMT"/>
              </a:rPr>
              <a:t>group_fd</a:t>
            </a:r>
            <a:r>
              <a:rPr lang="en-US" sz="2000" b="1" dirty="0">
                <a:latin typeface="Arial-BoldMT"/>
              </a:rPr>
              <a:t>, unsigned long </a:t>
            </a:r>
            <a:r>
              <a:rPr lang="en-US" sz="2000" i="1" dirty="0">
                <a:latin typeface="Arial-ItalicMT"/>
              </a:rPr>
              <a:t>flags</a:t>
            </a:r>
            <a:r>
              <a:rPr lang="en-US" sz="2000" b="1" dirty="0">
                <a:latin typeface="Arial-BoldMT"/>
              </a:rPr>
              <a:t>)</a:t>
            </a:r>
            <a:endParaRPr lang="en-US" sz="2000" dirty="0"/>
          </a:p>
          <a:p>
            <a:endParaRPr lang="en-US" sz="2000" dirty="0">
              <a:latin typeface="ArialMT"/>
            </a:endParaRPr>
          </a:p>
          <a:p>
            <a:r>
              <a:rPr lang="en-US" sz="2000" dirty="0" err="1">
                <a:latin typeface="ArialMT"/>
              </a:rPr>
              <a:t>Libvirt</a:t>
            </a:r>
            <a:r>
              <a:rPr lang="en-US" sz="2000" dirty="0">
                <a:latin typeface="ArialMT"/>
              </a:rPr>
              <a:t> enabling Commands:</a:t>
            </a:r>
          </a:p>
          <a:p>
            <a:endParaRPr lang="en-US" sz="2000" dirty="0">
              <a:latin typeface="ArialMT"/>
            </a:endParaRPr>
          </a:p>
          <a:p>
            <a:r>
              <a:rPr lang="en-US" sz="2000" dirty="0">
                <a:latin typeface="ArialMT"/>
              </a:rPr>
              <a:t>• To Enable/Disable CMT perf event for domain:</a:t>
            </a:r>
          </a:p>
          <a:p>
            <a:r>
              <a:rPr lang="en-US" sz="2000" dirty="0">
                <a:latin typeface="ArialMT"/>
              </a:rPr>
              <a:t>$</a:t>
            </a:r>
            <a:r>
              <a:rPr lang="en-US" sz="2000" dirty="0" err="1">
                <a:latin typeface="ArialMT"/>
              </a:rPr>
              <a:t>virsh</a:t>
            </a:r>
            <a:r>
              <a:rPr lang="en-US" sz="2000" dirty="0">
                <a:latin typeface="ArialMT"/>
              </a:rPr>
              <a:t> perf &lt;domain&gt; --enable &lt;</a:t>
            </a:r>
            <a:r>
              <a:rPr lang="en-US" sz="2000" dirty="0" err="1">
                <a:latin typeface="ArialMT"/>
              </a:rPr>
              <a:t>event_name</a:t>
            </a:r>
            <a:r>
              <a:rPr lang="en-US" sz="2000" dirty="0">
                <a:latin typeface="ArialMT"/>
              </a:rPr>
              <a:t>&gt;</a:t>
            </a:r>
          </a:p>
          <a:p>
            <a:r>
              <a:rPr lang="en-US" sz="2000" dirty="0">
                <a:latin typeface="ArialMT"/>
              </a:rPr>
              <a:t>For Example: $</a:t>
            </a:r>
            <a:r>
              <a:rPr lang="en-US" sz="2000" dirty="0" err="1">
                <a:latin typeface="ArialMT"/>
              </a:rPr>
              <a:t>virsh</a:t>
            </a:r>
            <a:r>
              <a:rPr lang="en-US" sz="2000" dirty="0">
                <a:latin typeface="ArialMT"/>
              </a:rPr>
              <a:t> perf guest01 --enable </a:t>
            </a:r>
            <a:r>
              <a:rPr lang="en-US" sz="2000" dirty="0" err="1">
                <a:latin typeface="ArialMT"/>
              </a:rPr>
              <a:t>cmt</a:t>
            </a:r>
            <a:endParaRPr lang="en-US" sz="2000" dirty="0">
              <a:latin typeface="ArialMT"/>
            </a:endParaRPr>
          </a:p>
          <a:p>
            <a:endParaRPr lang="en-US" sz="2000" dirty="0">
              <a:latin typeface="ArialMT"/>
            </a:endParaRPr>
          </a:p>
          <a:p>
            <a:r>
              <a:rPr lang="en-US" sz="2000" dirty="0">
                <a:latin typeface="ArialMT"/>
              </a:rPr>
              <a:t>• To get the perf events list:</a:t>
            </a:r>
          </a:p>
          <a:p>
            <a:r>
              <a:rPr lang="en-US" sz="2000" dirty="0">
                <a:latin typeface="Wingdings-Regular"/>
              </a:rPr>
              <a:t>§ </a:t>
            </a:r>
            <a:r>
              <a:rPr lang="en-US" sz="2000" dirty="0">
                <a:latin typeface="ArialMT"/>
              </a:rPr>
              <a:t>$</a:t>
            </a:r>
            <a:r>
              <a:rPr lang="en-US" sz="2000" dirty="0" err="1">
                <a:latin typeface="ArialMT"/>
              </a:rPr>
              <a:t>virsh</a:t>
            </a:r>
            <a:r>
              <a:rPr lang="en-US" sz="2000" dirty="0">
                <a:latin typeface="ArialMT"/>
              </a:rPr>
              <a:t> perf &lt;domain&gt;</a:t>
            </a:r>
          </a:p>
          <a:p>
            <a:endParaRPr lang="en-US" sz="2000" dirty="0">
              <a:latin typeface="ArialMT"/>
            </a:endParaRPr>
          </a:p>
          <a:p>
            <a:r>
              <a:rPr lang="en-US" sz="2000" dirty="0">
                <a:latin typeface="ArialMT"/>
              </a:rPr>
              <a:t>• To print statistics for the perf events:</a:t>
            </a:r>
          </a:p>
          <a:p>
            <a:r>
              <a:rPr lang="en-US" sz="2000" dirty="0">
                <a:latin typeface="Wingdings-Regular"/>
              </a:rPr>
              <a:t>§ </a:t>
            </a:r>
            <a:r>
              <a:rPr lang="en-US" sz="2000" dirty="0">
                <a:latin typeface="ArialMT"/>
              </a:rPr>
              <a:t>$ </a:t>
            </a:r>
            <a:r>
              <a:rPr lang="en-US" sz="2000" dirty="0" err="1">
                <a:latin typeface="ArialMT"/>
              </a:rPr>
              <a:t>virsh</a:t>
            </a:r>
            <a:r>
              <a:rPr lang="en-US" sz="2000" dirty="0">
                <a:latin typeface="ArialMT"/>
              </a:rPr>
              <a:t> </a:t>
            </a:r>
            <a:r>
              <a:rPr lang="en-US" sz="2000" dirty="0" err="1">
                <a:latin typeface="ArialMT"/>
              </a:rPr>
              <a:t>domstats</a:t>
            </a:r>
            <a:r>
              <a:rPr lang="en-US" sz="2000" dirty="0">
                <a:latin typeface="ArialMT"/>
              </a:rPr>
              <a:t> domain</a:t>
            </a:r>
          </a:p>
          <a:p>
            <a:endParaRPr lang="en-US" sz="2000" dirty="0">
              <a:latin typeface="ArialMT"/>
            </a:endParaRPr>
          </a:p>
        </p:txBody>
      </p:sp>
    </p:spTree>
    <p:extLst>
      <p:ext uri="{BB962C8B-B14F-4D97-AF65-F5344CB8AC3E}">
        <p14:creationId xmlns:p14="http://schemas.microsoft.com/office/powerpoint/2010/main" val="706525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AD90-2C0C-4501-B66A-F61C1525AA56}"/>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err="1"/>
              <a:t>Collectd</a:t>
            </a:r>
            <a:r>
              <a:rPr lang="en-US" dirty="0"/>
              <a:t> </a:t>
            </a:r>
            <a:r>
              <a:rPr lang="en-US" dirty="0" err="1"/>
              <a:t>Intel_RDT</a:t>
            </a:r>
            <a:endParaRPr lang="en-US" dirty="0"/>
          </a:p>
        </p:txBody>
      </p:sp>
      <p:pic>
        <p:nvPicPr>
          <p:cNvPr id="4" name="Picture 3">
            <a:extLst>
              <a:ext uri="{FF2B5EF4-FFF2-40B4-BE49-F238E27FC236}">
                <a16:creationId xmlns:a16="http://schemas.microsoft.com/office/drawing/2014/main" id="{0CE9BF6E-8258-47A7-8F2B-6DAC0CE0EB4A}"/>
              </a:ext>
            </a:extLst>
          </p:cNvPr>
          <p:cNvPicPr>
            <a:picLocks noChangeAspect="1"/>
          </p:cNvPicPr>
          <p:nvPr/>
        </p:nvPicPr>
        <p:blipFill>
          <a:blip r:embed="rId2"/>
          <a:stretch>
            <a:fillRect/>
          </a:stretch>
        </p:blipFill>
        <p:spPr>
          <a:xfrm>
            <a:off x="533400" y="1676400"/>
            <a:ext cx="3766782" cy="1752600"/>
          </a:xfrm>
          <a:prstGeom prst="rect">
            <a:avLst/>
          </a:prstGeom>
        </p:spPr>
      </p:pic>
    </p:spTree>
    <p:extLst>
      <p:ext uri="{BB962C8B-B14F-4D97-AF65-F5344CB8AC3E}">
        <p14:creationId xmlns:p14="http://schemas.microsoft.com/office/powerpoint/2010/main" val="369379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a:t>
            </a:r>
            <a:br>
              <a:rPr lang="en-US" dirty="0"/>
            </a:br>
            <a:r>
              <a:rPr lang="en-US" dirty="0"/>
              <a:t>Application Hosting in Cloud Data Centers</a:t>
            </a:r>
          </a:p>
        </p:txBody>
      </p:sp>
      <p:pic>
        <p:nvPicPr>
          <p:cNvPr id="3" name="Picture 2"/>
          <p:cNvPicPr>
            <a:picLocks noChangeAspect="1"/>
          </p:cNvPicPr>
          <p:nvPr/>
        </p:nvPicPr>
        <p:blipFill>
          <a:blip r:embed="rId2"/>
          <a:stretch>
            <a:fillRect/>
          </a:stretch>
        </p:blipFill>
        <p:spPr>
          <a:xfrm>
            <a:off x="914400" y="1676400"/>
            <a:ext cx="7145479" cy="3607358"/>
          </a:xfrm>
          <a:prstGeom prst="rect">
            <a:avLst/>
          </a:prstGeom>
        </p:spPr>
      </p:pic>
      <p:sp>
        <p:nvSpPr>
          <p:cNvPr id="5" name="TextBox 4"/>
          <p:cNvSpPr txBox="1"/>
          <p:nvPr/>
        </p:nvSpPr>
        <p:spPr>
          <a:xfrm>
            <a:off x="2667000" y="5638800"/>
            <a:ext cx="3171574" cy="369332"/>
          </a:xfrm>
          <a:prstGeom prst="rect">
            <a:avLst/>
          </a:prstGeom>
          <a:noFill/>
        </p:spPr>
        <p:txBody>
          <a:bodyPr wrap="none" rtlCol="0">
            <a:spAutoFit/>
          </a:bodyPr>
          <a:lstStyle/>
          <a:p>
            <a:r>
              <a:rPr lang="en-US" dirty="0"/>
              <a:t>Virtualized Multi-tenant Servers</a:t>
            </a:r>
          </a:p>
        </p:txBody>
      </p:sp>
    </p:spTree>
    <p:extLst>
      <p:ext uri="{BB962C8B-B14F-4D97-AF65-F5344CB8AC3E}">
        <p14:creationId xmlns:p14="http://schemas.microsoft.com/office/powerpoint/2010/main" val="763795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AD90-2C0C-4501-B66A-F61C1525AA56}"/>
              </a:ext>
            </a:extLst>
          </p:cNvPr>
          <p:cNvSpPr>
            <a:spLocks noGrp="1"/>
          </p:cNvSpPr>
          <p:nvPr>
            <p:ph type="title"/>
          </p:nvPr>
        </p:nvSpPr>
        <p:spPr/>
        <p:txBody>
          <a:bodyPr>
            <a:normAutofit fontScale="90000"/>
          </a:bodyPr>
          <a:lstStyle/>
          <a:p>
            <a:r>
              <a:rPr lang="en-US" dirty="0" err="1"/>
              <a:t>FECBench</a:t>
            </a:r>
            <a:r>
              <a:rPr lang="en-US" dirty="0"/>
              <a:t>:</a:t>
            </a:r>
            <a:br>
              <a:rPr lang="en-US" dirty="0"/>
            </a:br>
            <a:r>
              <a:rPr lang="en-US" dirty="0" err="1"/>
              <a:t>Collectd</a:t>
            </a:r>
            <a:r>
              <a:rPr lang="en-US" dirty="0"/>
              <a:t> </a:t>
            </a:r>
            <a:r>
              <a:rPr lang="en-US" dirty="0" err="1"/>
              <a:t>Intel_PMU</a:t>
            </a:r>
            <a:endParaRPr lang="en-US" dirty="0"/>
          </a:p>
        </p:txBody>
      </p:sp>
      <p:pic>
        <p:nvPicPr>
          <p:cNvPr id="3" name="Picture 2">
            <a:extLst>
              <a:ext uri="{FF2B5EF4-FFF2-40B4-BE49-F238E27FC236}">
                <a16:creationId xmlns:a16="http://schemas.microsoft.com/office/drawing/2014/main" id="{F7171D05-1B30-4202-A7A9-24C36FA363B6}"/>
              </a:ext>
            </a:extLst>
          </p:cNvPr>
          <p:cNvPicPr>
            <a:picLocks noChangeAspect="1"/>
          </p:cNvPicPr>
          <p:nvPr/>
        </p:nvPicPr>
        <p:blipFill>
          <a:blip r:embed="rId2"/>
          <a:stretch>
            <a:fillRect/>
          </a:stretch>
        </p:blipFill>
        <p:spPr>
          <a:xfrm>
            <a:off x="274978" y="1524000"/>
            <a:ext cx="8860336" cy="2286000"/>
          </a:xfrm>
          <a:prstGeom prst="rect">
            <a:avLst/>
          </a:prstGeom>
        </p:spPr>
      </p:pic>
    </p:spTree>
    <p:extLst>
      <p:ext uri="{BB962C8B-B14F-4D97-AF65-F5344CB8AC3E}">
        <p14:creationId xmlns:p14="http://schemas.microsoft.com/office/powerpoint/2010/main" val="1185602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FECBench</a:t>
            </a:r>
            <a:r>
              <a:rPr lang="en-US" dirty="0"/>
              <a:t>:</a:t>
            </a:r>
            <a:br>
              <a:rPr lang="en-US" dirty="0"/>
            </a:br>
            <a:r>
              <a:rPr lang="en-US" dirty="0"/>
              <a:t>Benchmarking Applications</a:t>
            </a:r>
          </a:p>
        </p:txBody>
      </p:sp>
      <p:sp>
        <p:nvSpPr>
          <p:cNvPr id="3" name="Content Placeholder 2"/>
          <p:cNvSpPr txBox="1">
            <a:spLocks/>
          </p:cNvSpPr>
          <p:nvPr/>
        </p:nvSpPr>
        <p:spPr>
          <a:xfrm>
            <a:off x="304799" y="1676400"/>
            <a:ext cx="8534401" cy="487680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hlinkClick r:id="rId2"/>
              </a:rPr>
              <a:t>https://github.com/doc-vu/indices/tree/master/benchmarks</a:t>
            </a:r>
            <a:endParaRPr lang="en-US" sz="2400" dirty="0"/>
          </a:p>
          <a:p>
            <a:r>
              <a:rPr lang="en-US" sz="2400" dirty="0"/>
              <a:t>Image Processing: OpenCV SIFT algorithm (target benchmark)</a:t>
            </a:r>
          </a:p>
          <a:p>
            <a:r>
              <a:rPr lang="en-US" sz="2400" dirty="0" err="1"/>
              <a:t>CloudSuite</a:t>
            </a:r>
            <a:r>
              <a:rPr lang="en-US" sz="2400" dirty="0"/>
              <a:t> </a:t>
            </a:r>
            <a:r>
              <a:rPr lang="en-US" sz="2400" dirty="0" err="1"/>
              <a:t>WebSearch</a:t>
            </a:r>
            <a:r>
              <a:rPr lang="en-US" sz="2400" dirty="0"/>
              <a:t> and </a:t>
            </a:r>
            <a:r>
              <a:rPr lang="en-US" sz="2400" dirty="0" err="1"/>
              <a:t>WebServing</a:t>
            </a:r>
            <a:r>
              <a:rPr lang="en-US" sz="2400" dirty="0"/>
              <a:t> (target benchmark)</a:t>
            </a:r>
          </a:p>
          <a:p>
            <a:r>
              <a:rPr lang="en-US" sz="2400" dirty="0"/>
              <a:t>Parsec (both as target benchmark and interference workload):</a:t>
            </a:r>
          </a:p>
          <a:p>
            <a:pPr lvl="1"/>
            <a:r>
              <a:rPr lang="en-US" sz="2000" dirty="0" err="1"/>
              <a:t>parsec.blackscholes</a:t>
            </a:r>
            <a:r>
              <a:rPr lang="en-US" sz="2000" dirty="0"/>
              <a:t>, </a:t>
            </a:r>
            <a:r>
              <a:rPr lang="en-US" sz="2000" dirty="0" err="1"/>
              <a:t>parsec.bodytrack</a:t>
            </a:r>
            <a:r>
              <a:rPr lang="en-US" sz="2000" dirty="0"/>
              <a:t>, </a:t>
            </a:r>
            <a:r>
              <a:rPr lang="en-US" sz="2000" dirty="0" err="1"/>
              <a:t>parsec.dedup</a:t>
            </a:r>
            <a:endParaRPr lang="en-US" sz="2000" dirty="0"/>
          </a:p>
          <a:p>
            <a:pPr lvl="1"/>
            <a:r>
              <a:rPr lang="en-US" sz="2000" dirty="0" err="1"/>
              <a:t>parsec.ferret</a:t>
            </a:r>
            <a:r>
              <a:rPr lang="en-US" sz="2000" dirty="0"/>
              <a:t>, </a:t>
            </a:r>
            <a:r>
              <a:rPr lang="en-US" sz="2000" dirty="0" err="1"/>
              <a:t>parsec.fluidanimate</a:t>
            </a:r>
            <a:r>
              <a:rPr lang="en-US" sz="2000" dirty="0"/>
              <a:t>, </a:t>
            </a:r>
            <a:r>
              <a:rPr lang="en-US" sz="2000" dirty="0" err="1"/>
              <a:t>parsec.freqmine</a:t>
            </a:r>
            <a:endParaRPr lang="en-US" sz="2000" dirty="0"/>
          </a:p>
          <a:p>
            <a:pPr lvl="1"/>
            <a:r>
              <a:rPr lang="en-US" sz="2000" dirty="0" err="1"/>
              <a:t>parsec.swaptions</a:t>
            </a:r>
            <a:r>
              <a:rPr lang="en-US" sz="2000" dirty="0"/>
              <a:t>, splash2.barnes, splash2.cholesky</a:t>
            </a:r>
          </a:p>
          <a:p>
            <a:pPr lvl="1"/>
            <a:r>
              <a:rPr lang="en-US" sz="2000" dirty="0"/>
              <a:t>splash2.fft, splash2.fmm, splash2.lu_cb, splash2.lu_ncb</a:t>
            </a:r>
          </a:p>
          <a:p>
            <a:pPr lvl="1"/>
            <a:r>
              <a:rPr lang="en-US" sz="2000" dirty="0"/>
              <a:t>splash2.ocean_cp, splash2.ocean_ncp, splash2.radix</a:t>
            </a:r>
          </a:p>
          <a:p>
            <a:pPr lvl="1"/>
            <a:r>
              <a:rPr lang="en-US" sz="2000" dirty="0"/>
              <a:t>splash2.raytrace, splash2.volrend</a:t>
            </a:r>
          </a:p>
          <a:p>
            <a:pPr lvl="1"/>
            <a:r>
              <a:rPr lang="en-US" sz="2000" dirty="0"/>
              <a:t>splash2x.water_nsquared, splash2x.water_spatial</a:t>
            </a:r>
          </a:p>
          <a:p>
            <a:r>
              <a:rPr lang="en-US" sz="2400" dirty="0" err="1"/>
              <a:t>Phoronix</a:t>
            </a:r>
            <a:r>
              <a:rPr lang="en-US" sz="2400" dirty="0"/>
              <a:t>-test-suite (Interference workload)</a:t>
            </a:r>
          </a:p>
          <a:p>
            <a:endParaRPr lang="en-US" sz="2400" dirty="0"/>
          </a:p>
        </p:txBody>
      </p:sp>
    </p:spTree>
    <p:extLst>
      <p:ext uri="{BB962C8B-B14F-4D97-AF65-F5344CB8AC3E}">
        <p14:creationId xmlns:p14="http://schemas.microsoft.com/office/powerpoint/2010/main" val="2915035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title" idx="4294967295"/>
          </p:nvPr>
        </p:nvSpPr>
        <p:spPr/>
        <p:txBody>
          <a:bodyPr/>
          <a:lstStyle/>
          <a:p>
            <a:pPr marL="0" indent="0" algn="l" eaLnBrk="1" hangingPunct="1"/>
            <a:r>
              <a:rPr lang="en-US" altLang="zh-CN" sz="4000" b="1" dirty="0">
                <a:solidFill>
                  <a:srgbClr val="FF0000"/>
                </a:solidFill>
              </a:rPr>
              <a:t>Related Work:</a:t>
            </a:r>
            <a:br>
              <a:rPr lang="en-US" altLang="zh-CN" sz="4000" b="1" dirty="0">
                <a:solidFill>
                  <a:srgbClr val="FF0000"/>
                </a:solidFill>
              </a:rPr>
            </a:br>
            <a:r>
              <a:rPr lang="en-US" altLang="zh-CN" sz="4000" b="1" dirty="0">
                <a:solidFill>
                  <a:srgbClr val="FF0000"/>
                </a:solidFill>
              </a:rPr>
              <a:t>State-of-Practice Benchmark Suites</a:t>
            </a:r>
            <a:endParaRPr lang="zh-CN" altLang="en-US" sz="4000" b="1" dirty="0">
              <a:solidFill>
                <a:srgbClr val="FF0000"/>
              </a:solidFill>
            </a:endParaRPr>
          </a:p>
        </p:txBody>
      </p:sp>
      <p:pic>
        <p:nvPicPr>
          <p:cNvPr id="33795"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90500" y="2284413"/>
            <a:ext cx="1581150" cy="885825"/>
          </a:xfrm>
          <a:prstGeom prst="rect">
            <a:avLst/>
          </a:prstGeom>
          <a:noFill/>
          <a:ln w="9525">
            <a:noFill/>
            <a:miter lim="800000"/>
            <a:headEnd/>
            <a:tailEnd/>
          </a:ln>
        </p:spPr>
      </p:pic>
      <p:pic>
        <p:nvPicPr>
          <p:cNvPr id="33796"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219325" y="2174875"/>
            <a:ext cx="1266825" cy="1381125"/>
          </a:xfrm>
          <a:prstGeom prst="rect">
            <a:avLst/>
          </a:prstGeom>
          <a:noFill/>
          <a:ln w="9525">
            <a:noFill/>
            <a:miter lim="800000"/>
            <a:headEnd/>
            <a:tailEnd/>
          </a:ln>
        </p:spPr>
      </p:pic>
      <p:pic>
        <p:nvPicPr>
          <p:cNvPr id="33797" name="矩形 3"/>
          <p:cNvPicPr>
            <a:picLocks noChangeArrowheads="1"/>
          </p:cNvPicPr>
          <p:nvPr/>
        </p:nvPicPr>
        <p:blipFill>
          <a:blip r:embed="rId5"/>
          <a:srcRect/>
          <a:stretch>
            <a:fillRect/>
          </a:stretch>
        </p:blipFill>
        <p:spPr bwMode="auto">
          <a:xfrm>
            <a:off x="2011363" y="2889250"/>
            <a:ext cx="2103437" cy="1122363"/>
          </a:xfrm>
          <a:prstGeom prst="rect">
            <a:avLst/>
          </a:prstGeom>
          <a:noFill/>
          <a:ln w="9525">
            <a:noFill/>
            <a:miter lim="800000"/>
            <a:headEnd/>
            <a:tailEnd/>
          </a:ln>
        </p:spPr>
      </p:pic>
      <p:pic>
        <p:nvPicPr>
          <p:cNvPr id="33798" name="矩形 7"/>
          <p:cNvPicPr>
            <a:picLocks noChangeArrowheads="1"/>
          </p:cNvPicPr>
          <p:nvPr/>
        </p:nvPicPr>
        <p:blipFill>
          <a:blip r:embed="rId6"/>
          <a:srcRect/>
          <a:stretch>
            <a:fillRect/>
          </a:stretch>
        </p:blipFill>
        <p:spPr bwMode="auto">
          <a:xfrm>
            <a:off x="280988" y="2700338"/>
            <a:ext cx="1371600" cy="963612"/>
          </a:xfrm>
          <a:prstGeom prst="rect">
            <a:avLst/>
          </a:prstGeom>
          <a:noFill/>
          <a:ln w="9525">
            <a:noFill/>
            <a:miter lim="800000"/>
            <a:headEnd/>
            <a:tailEnd/>
          </a:ln>
        </p:spPr>
      </p:pic>
      <p:pic>
        <p:nvPicPr>
          <p:cNvPr id="33799" name="Picture 4"/>
          <p:cNvPicPr>
            <a:picLocks noChangeAspect="1" noChangeArrowheads="1"/>
          </p:cNvPicPr>
          <p:nvPr/>
        </p:nvPicPr>
        <p:blipFill>
          <a:blip r:embed="rId7"/>
          <a:srcRect/>
          <a:stretch>
            <a:fillRect/>
          </a:stretch>
        </p:blipFill>
        <p:spPr bwMode="auto">
          <a:xfrm>
            <a:off x="4319588" y="2284413"/>
            <a:ext cx="2000250" cy="1162050"/>
          </a:xfrm>
          <a:prstGeom prst="rect">
            <a:avLst/>
          </a:prstGeom>
          <a:noFill/>
          <a:ln w="9525">
            <a:noFill/>
            <a:miter lim="800000"/>
            <a:headEnd/>
            <a:tailEnd/>
          </a:ln>
        </p:spPr>
      </p:pic>
      <p:pic>
        <p:nvPicPr>
          <p:cNvPr id="33800" name="Picture 6"/>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190500" y="4491038"/>
            <a:ext cx="2755900" cy="1443037"/>
          </a:xfrm>
          <a:prstGeom prst="rect">
            <a:avLst/>
          </a:prstGeom>
          <a:noFill/>
          <a:ln w="9525">
            <a:noFill/>
            <a:miter lim="800000"/>
            <a:headEnd/>
            <a:tailEnd/>
          </a:ln>
        </p:spPr>
      </p:pic>
      <p:pic>
        <p:nvPicPr>
          <p:cNvPr id="33801" name="Picture 8"/>
          <p:cNvPicPr>
            <a:picLocks noChangeAspect="1" noChangeArrowheads="1"/>
          </p:cNvPicPr>
          <p:nvPr/>
        </p:nvPicPr>
        <p:blipFill>
          <a:blip r:embed="rId9"/>
          <a:srcRect/>
          <a:stretch>
            <a:fillRect/>
          </a:stretch>
        </p:blipFill>
        <p:spPr bwMode="auto">
          <a:xfrm>
            <a:off x="6086475" y="4868863"/>
            <a:ext cx="2600325" cy="863600"/>
          </a:xfrm>
          <a:prstGeom prst="rect">
            <a:avLst/>
          </a:prstGeom>
          <a:noFill/>
          <a:ln w="9525">
            <a:noFill/>
            <a:miter lim="800000"/>
            <a:headEnd/>
            <a:tailEnd/>
          </a:ln>
        </p:spPr>
      </p:pic>
      <p:pic>
        <p:nvPicPr>
          <p:cNvPr id="33802" name="Picture 9"/>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6938963" y="2160588"/>
            <a:ext cx="1571625" cy="1495425"/>
          </a:xfrm>
          <a:prstGeom prst="rect">
            <a:avLst/>
          </a:prstGeom>
          <a:noFill/>
          <a:ln w="9525">
            <a:noFill/>
            <a:miter lim="800000"/>
            <a:headEnd/>
            <a:tailEnd/>
          </a:ln>
        </p:spPr>
      </p:pic>
      <p:sp>
        <p:nvSpPr>
          <p:cNvPr id="33803" name="TextBox 5"/>
          <p:cNvSpPr>
            <a:spLocks noChangeArrowheads="1"/>
          </p:cNvSpPr>
          <p:nvPr/>
        </p:nvSpPr>
        <p:spPr bwMode="auto">
          <a:xfrm>
            <a:off x="266700" y="1771650"/>
            <a:ext cx="1090613" cy="366713"/>
          </a:xfrm>
          <a:prstGeom prst="rect">
            <a:avLst/>
          </a:prstGeom>
          <a:noFill/>
          <a:ln w="9525">
            <a:noFill/>
            <a:miter lim="800000"/>
            <a:headEnd/>
            <a:tailEnd/>
          </a:ln>
        </p:spPr>
        <p:txBody>
          <a:bodyPr wrap="none">
            <a:spAutoFit/>
          </a:bodyPr>
          <a:lstStyle/>
          <a:p>
            <a:r>
              <a:rPr lang="en-US" altLang="zh-CN" b="1">
                <a:solidFill>
                  <a:srgbClr val="000000"/>
                </a:solidFill>
                <a:latin typeface="Calibri" pitchFamily="34" charset="0"/>
                <a:sym typeface="Calibri" pitchFamily="34" charset="0"/>
              </a:rPr>
              <a:t>SPEC CPU</a:t>
            </a:r>
            <a:endParaRPr lang="zh-CN" altLang="en-US"/>
          </a:p>
        </p:txBody>
      </p:sp>
      <p:sp>
        <p:nvSpPr>
          <p:cNvPr id="33804" name="TextBox 8"/>
          <p:cNvSpPr>
            <a:spLocks noChangeArrowheads="1"/>
          </p:cNvSpPr>
          <p:nvPr/>
        </p:nvSpPr>
        <p:spPr bwMode="auto">
          <a:xfrm>
            <a:off x="2343150" y="1760538"/>
            <a:ext cx="1619250" cy="366712"/>
          </a:xfrm>
          <a:prstGeom prst="rect">
            <a:avLst/>
          </a:prstGeom>
          <a:noFill/>
          <a:ln w="9525">
            <a:noFill/>
            <a:miter lim="800000"/>
            <a:headEnd/>
            <a:tailEnd/>
          </a:ln>
        </p:spPr>
        <p:txBody>
          <a:bodyPr>
            <a:spAutoFit/>
          </a:bodyPr>
          <a:lstStyle/>
          <a:p>
            <a:r>
              <a:rPr lang="en-US" altLang="zh-CN" b="1">
                <a:solidFill>
                  <a:srgbClr val="000000"/>
                </a:solidFill>
                <a:latin typeface="Calibri" pitchFamily="34" charset="0"/>
                <a:sym typeface="Calibri" pitchFamily="34" charset="0"/>
              </a:rPr>
              <a:t>SPEC Web</a:t>
            </a:r>
            <a:endParaRPr lang="zh-CN" altLang="en-US"/>
          </a:p>
        </p:txBody>
      </p:sp>
      <p:sp>
        <p:nvSpPr>
          <p:cNvPr id="33805" name="TextBox 9"/>
          <p:cNvSpPr>
            <a:spLocks noChangeArrowheads="1"/>
          </p:cNvSpPr>
          <p:nvPr/>
        </p:nvSpPr>
        <p:spPr bwMode="auto">
          <a:xfrm>
            <a:off x="4679950" y="1771650"/>
            <a:ext cx="692150" cy="366713"/>
          </a:xfrm>
          <a:prstGeom prst="rect">
            <a:avLst/>
          </a:prstGeom>
          <a:noFill/>
          <a:ln w="9525">
            <a:noFill/>
            <a:miter lim="800000"/>
            <a:headEnd/>
            <a:tailEnd/>
          </a:ln>
        </p:spPr>
        <p:txBody>
          <a:bodyPr wrap="none">
            <a:spAutoFit/>
          </a:bodyPr>
          <a:lstStyle/>
          <a:p>
            <a:r>
              <a:rPr lang="en-US" altLang="zh-CN" b="1">
                <a:solidFill>
                  <a:srgbClr val="000000"/>
                </a:solidFill>
                <a:latin typeface="Calibri" pitchFamily="34" charset="0"/>
                <a:sym typeface="Calibri" pitchFamily="34" charset="0"/>
              </a:rPr>
              <a:t>HPCC</a:t>
            </a:r>
            <a:endParaRPr lang="zh-CN" altLang="en-US"/>
          </a:p>
        </p:txBody>
      </p:sp>
      <p:pic>
        <p:nvPicPr>
          <p:cNvPr id="33806" name="矩形 18"/>
          <p:cNvPicPr>
            <a:picLocks noChangeArrowheads="1"/>
          </p:cNvPicPr>
          <p:nvPr/>
        </p:nvPicPr>
        <p:blipFill>
          <a:blip r:embed="rId11"/>
          <a:srcRect/>
          <a:stretch>
            <a:fillRect/>
          </a:stretch>
        </p:blipFill>
        <p:spPr bwMode="auto">
          <a:xfrm>
            <a:off x="5840413" y="3230563"/>
            <a:ext cx="3462337" cy="1096962"/>
          </a:xfrm>
          <a:prstGeom prst="rect">
            <a:avLst/>
          </a:prstGeom>
          <a:noFill/>
          <a:ln w="9525">
            <a:noFill/>
            <a:miter lim="800000"/>
            <a:headEnd/>
            <a:tailEnd/>
          </a:ln>
        </p:spPr>
      </p:pic>
      <p:sp>
        <p:nvSpPr>
          <p:cNvPr id="33807" name="TextBox 10"/>
          <p:cNvSpPr>
            <a:spLocks noChangeArrowheads="1"/>
          </p:cNvSpPr>
          <p:nvPr/>
        </p:nvSpPr>
        <p:spPr bwMode="auto">
          <a:xfrm>
            <a:off x="7059613" y="1735138"/>
            <a:ext cx="912812" cy="366712"/>
          </a:xfrm>
          <a:prstGeom prst="rect">
            <a:avLst/>
          </a:prstGeom>
          <a:noFill/>
          <a:ln w="9525">
            <a:noFill/>
            <a:miter lim="800000"/>
            <a:headEnd/>
            <a:tailEnd/>
          </a:ln>
        </p:spPr>
        <p:txBody>
          <a:bodyPr wrap="none">
            <a:spAutoFit/>
          </a:bodyPr>
          <a:lstStyle/>
          <a:p>
            <a:r>
              <a:rPr lang="en-US" altLang="zh-CN" b="1">
                <a:solidFill>
                  <a:srgbClr val="000000"/>
                </a:solidFill>
                <a:latin typeface="Calibri" pitchFamily="34" charset="0"/>
                <a:sym typeface="Calibri" pitchFamily="34" charset="0"/>
              </a:rPr>
              <a:t>PARSEC</a:t>
            </a:r>
            <a:endParaRPr lang="zh-CN" altLang="en-US"/>
          </a:p>
        </p:txBody>
      </p:sp>
      <p:sp>
        <p:nvSpPr>
          <p:cNvPr id="33808" name="TextBox 11"/>
          <p:cNvSpPr>
            <a:spLocks noChangeArrowheads="1"/>
          </p:cNvSpPr>
          <p:nvPr/>
        </p:nvSpPr>
        <p:spPr bwMode="auto">
          <a:xfrm>
            <a:off x="450850" y="4090988"/>
            <a:ext cx="660400" cy="366712"/>
          </a:xfrm>
          <a:prstGeom prst="rect">
            <a:avLst/>
          </a:prstGeom>
          <a:noFill/>
          <a:ln w="9525">
            <a:noFill/>
            <a:miter lim="800000"/>
            <a:headEnd/>
            <a:tailEnd/>
          </a:ln>
        </p:spPr>
        <p:txBody>
          <a:bodyPr wrap="none">
            <a:spAutoFit/>
          </a:bodyPr>
          <a:lstStyle/>
          <a:p>
            <a:r>
              <a:rPr lang="en-US" altLang="zh-CN" b="1">
                <a:solidFill>
                  <a:srgbClr val="000000"/>
                </a:solidFill>
                <a:latin typeface="Calibri" pitchFamily="34" charset="0"/>
                <a:sym typeface="Calibri" pitchFamily="34" charset="0"/>
              </a:rPr>
              <a:t>TPCC</a:t>
            </a:r>
            <a:endParaRPr lang="zh-CN" altLang="en-US"/>
          </a:p>
        </p:txBody>
      </p:sp>
      <p:sp>
        <p:nvSpPr>
          <p:cNvPr id="33809" name="TextBox 13"/>
          <p:cNvSpPr>
            <a:spLocks noChangeArrowheads="1"/>
          </p:cNvSpPr>
          <p:nvPr/>
        </p:nvSpPr>
        <p:spPr bwMode="auto">
          <a:xfrm>
            <a:off x="6813550" y="4291013"/>
            <a:ext cx="660400" cy="366712"/>
          </a:xfrm>
          <a:prstGeom prst="rect">
            <a:avLst/>
          </a:prstGeom>
          <a:noFill/>
          <a:ln w="9525">
            <a:noFill/>
            <a:miter lim="800000"/>
            <a:headEnd/>
            <a:tailEnd/>
          </a:ln>
        </p:spPr>
        <p:txBody>
          <a:bodyPr wrap="none">
            <a:spAutoFit/>
          </a:bodyPr>
          <a:lstStyle/>
          <a:p>
            <a:r>
              <a:rPr lang="en-US" altLang="zh-CN" b="1">
                <a:solidFill>
                  <a:srgbClr val="000000"/>
                </a:solidFill>
                <a:latin typeface="Calibri" pitchFamily="34" charset="0"/>
                <a:sym typeface="Calibri" pitchFamily="34" charset="0"/>
              </a:rPr>
              <a:t>YCSB</a:t>
            </a:r>
            <a:endParaRPr lang="zh-CN" altLang="en-US"/>
          </a:p>
        </p:txBody>
      </p:sp>
      <p:pic>
        <p:nvPicPr>
          <p:cNvPr id="33810" name="Picture 7"/>
          <p:cNvPicPr>
            <a:picLocks noChangeAspect="1" noChangeArrowheads="1"/>
          </p:cNvPicPr>
          <p:nvPr/>
        </p:nvPicPr>
        <p:blipFill>
          <a:blip r:embed="rId12"/>
          <a:srcRect/>
          <a:stretch>
            <a:fillRect/>
          </a:stretch>
        </p:blipFill>
        <p:spPr bwMode="auto">
          <a:xfrm>
            <a:off x="3014663" y="4954588"/>
            <a:ext cx="2933700" cy="933450"/>
          </a:xfrm>
          <a:prstGeom prst="rect">
            <a:avLst/>
          </a:prstGeom>
          <a:noFill/>
          <a:ln w="9525">
            <a:noFill/>
            <a:miter lim="800000"/>
            <a:headEnd/>
            <a:tailEnd/>
          </a:ln>
        </p:spPr>
      </p:pic>
      <p:sp>
        <p:nvSpPr>
          <p:cNvPr id="33811" name="TextBox 12"/>
          <p:cNvSpPr txBox="1">
            <a:spLocks noChangeArrowheads="1"/>
          </p:cNvSpPr>
          <p:nvPr/>
        </p:nvSpPr>
        <p:spPr bwMode="auto">
          <a:xfrm>
            <a:off x="3786188" y="4184650"/>
            <a:ext cx="942975" cy="369888"/>
          </a:xfrm>
          <a:prstGeom prst="rect">
            <a:avLst/>
          </a:prstGeom>
          <a:noFill/>
          <a:ln w="9525">
            <a:noFill/>
            <a:miter lim="800000"/>
            <a:headEnd/>
            <a:tailEnd/>
          </a:ln>
        </p:spPr>
        <p:txBody>
          <a:bodyPr wrap="none">
            <a:spAutoFit/>
          </a:bodyPr>
          <a:lstStyle/>
          <a:p>
            <a:r>
              <a:rPr lang="en-US" altLang="zh-CN" b="1">
                <a:solidFill>
                  <a:srgbClr val="000000"/>
                </a:solidFill>
                <a:latin typeface="Calibri" pitchFamily="34" charset="0"/>
              </a:rPr>
              <a:t>Gridmix</a:t>
            </a:r>
            <a:endParaRPr lang="zh-CN" altLang="en-US" b="1">
              <a:solidFill>
                <a:srgbClr val="000000"/>
              </a:solidFill>
              <a:latin typeface="Calibri" pitchFamily="34" charset="0"/>
            </a:endParaRPr>
          </a:p>
        </p:txBody>
      </p:sp>
    </p:spTree>
    <p:extLst>
      <p:ext uri="{BB962C8B-B14F-4D97-AF65-F5344CB8AC3E}">
        <p14:creationId xmlns:p14="http://schemas.microsoft.com/office/powerpoint/2010/main" val="3978949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err="1"/>
              <a:t>CloudSuite</a:t>
            </a:r>
            <a:endParaRPr lang="en-US" dirty="0"/>
          </a:p>
        </p:txBody>
      </p:sp>
      <p:pic>
        <p:nvPicPr>
          <p:cNvPr id="4" name="Picture 3">
            <a:extLst>
              <a:ext uri="{FF2B5EF4-FFF2-40B4-BE49-F238E27FC236}">
                <a16:creationId xmlns:a16="http://schemas.microsoft.com/office/drawing/2014/main" id="{BB8E7C6E-FAD3-49CC-BBFF-221711099910}"/>
              </a:ext>
            </a:extLst>
          </p:cNvPr>
          <p:cNvPicPr>
            <a:picLocks noChangeAspect="1"/>
          </p:cNvPicPr>
          <p:nvPr/>
        </p:nvPicPr>
        <p:blipFill>
          <a:blip r:embed="rId2"/>
          <a:stretch>
            <a:fillRect/>
          </a:stretch>
        </p:blipFill>
        <p:spPr>
          <a:xfrm>
            <a:off x="609600" y="1481556"/>
            <a:ext cx="7965238" cy="4995444"/>
          </a:xfrm>
          <a:prstGeom prst="rect">
            <a:avLst/>
          </a:prstGeom>
        </p:spPr>
      </p:pic>
      <p:sp>
        <p:nvSpPr>
          <p:cNvPr id="5" name="TextBox 4">
            <a:extLst>
              <a:ext uri="{FF2B5EF4-FFF2-40B4-BE49-F238E27FC236}">
                <a16:creationId xmlns:a16="http://schemas.microsoft.com/office/drawing/2014/main" id="{74138A3C-4BC7-46F3-9A49-1792DE6ADF44}"/>
              </a:ext>
            </a:extLst>
          </p:cNvPr>
          <p:cNvSpPr txBox="1"/>
          <p:nvPr/>
        </p:nvSpPr>
        <p:spPr>
          <a:xfrm>
            <a:off x="533400" y="6459379"/>
            <a:ext cx="8458200" cy="246221"/>
          </a:xfrm>
          <a:prstGeom prst="rect">
            <a:avLst/>
          </a:prstGeom>
          <a:noFill/>
        </p:spPr>
        <p:txBody>
          <a:bodyPr wrap="square" rtlCol="0">
            <a:spAutoFit/>
          </a:bodyPr>
          <a:lstStyle/>
          <a:p>
            <a:r>
              <a:rPr lang="en-US" sz="1000" dirty="0"/>
              <a:t>Source: http://cloudsuite.ch/</a:t>
            </a:r>
          </a:p>
        </p:txBody>
      </p:sp>
    </p:spTree>
    <p:extLst>
      <p:ext uri="{BB962C8B-B14F-4D97-AF65-F5344CB8AC3E}">
        <p14:creationId xmlns:p14="http://schemas.microsoft.com/office/powerpoint/2010/main" val="2987051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Typical Cloud Workload</a:t>
            </a:r>
          </a:p>
        </p:txBody>
      </p:sp>
      <p:pic>
        <p:nvPicPr>
          <p:cNvPr id="3" name="Picture 2">
            <a:extLst>
              <a:ext uri="{FF2B5EF4-FFF2-40B4-BE49-F238E27FC236}">
                <a16:creationId xmlns:a16="http://schemas.microsoft.com/office/drawing/2014/main" id="{1DD5D2A6-A333-4429-9278-FE08E413EE4F}"/>
              </a:ext>
            </a:extLst>
          </p:cNvPr>
          <p:cNvPicPr>
            <a:picLocks noChangeAspect="1"/>
          </p:cNvPicPr>
          <p:nvPr/>
        </p:nvPicPr>
        <p:blipFill>
          <a:blip r:embed="rId2"/>
          <a:stretch>
            <a:fillRect/>
          </a:stretch>
        </p:blipFill>
        <p:spPr>
          <a:xfrm>
            <a:off x="342900" y="1447800"/>
            <a:ext cx="8458200" cy="5172075"/>
          </a:xfrm>
          <a:prstGeom prst="rect">
            <a:avLst/>
          </a:prstGeom>
        </p:spPr>
      </p:pic>
    </p:spTree>
    <p:extLst>
      <p:ext uri="{BB962C8B-B14F-4D97-AF65-F5344CB8AC3E}">
        <p14:creationId xmlns:p14="http://schemas.microsoft.com/office/powerpoint/2010/main" val="1877833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DCB1-5F3F-4D8C-A12C-024DEA221A59}"/>
              </a:ext>
            </a:extLst>
          </p:cNvPr>
          <p:cNvSpPr>
            <a:spLocks noGrp="1"/>
          </p:cNvSpPr>
          <p:nvPr>
            <p:ph type="title"/>
          </p:nvPr>
        </p:nvSpPr>
        <p:spPr/>
        <p:txBody>
          <a:bodyPr>
            <a:normAutofit fontScale="90000"/>
          </a:bodyPr>
          <a:lstStyle/>
          <a:p>
            <a:br>
              <a:rPr lang="en-US" dirty="0"/>
            </a:br>
            <a:r>
              <a:rPr lang="en-US" dirty="0"/>
              <a:t>Web Search</a:t>
            </a:r>
          </a:p>
        </p:txBody>
      </p:sp>
      <p:pic>
        <p:nvPicPr>
          <p:cNvPr id="4" name="Picture 3">
            <a:extLst>
              <a:ext uri="{FF2B5EF4-FFF2-40B4-BE49-F238E27FC236}">
                <a16:creationId xmlns:a16="http://schemas.microsoft.com/office/drawing/2014/main" id="{1E4D769E-B263-4BE2-8897-C158381BE59F}"/>
              </a:ext>
            </a:extLst>
          </p:cNvPr>
          <p:cNvPicPr>
            <a:picLocks noChangeAspect="1"/>
          </p:cNvPicPr>
          <p:nvPr/>
        </p:nvPicPr>
        <p:blipFill>
          <a:blip r:embed="rId2"/>
          <a:stretch>
            <a:fillRect/>
          </a:stretch>
        </p:blipFill>
        <p:spPr>
          <a:xfrm>
            <a:off x="666750" y="1371600"/>
            <a:ext cx="7810500" cy="3646569"/>
          </a:xfrm>
          <a:prstGeom prst="rect">
            <a:avLst/>
          </a:prstGeom>
        </p:spPr>
      </p:pic>
      <p:sp>
        <p:nvSpPr>
          <p:cNvPr id="5" name="Content Placeholder 2">
            <a:extLst>
              <a:ext uri="{FF2B5EF4-FFF2-40B4-BE49-F238E27FC236}">
                <a16:creationId xmlns:a16="http://schemas.microsoft.com/office/drawing/2014/main" id="{D76DD68B-F01D-43B5-A0E6-87FCB2304803}"/>
              </a:ext>
            </a:extLst>
          </p:cNvPr>
          <p:cNvSpPr txBox="1">
            <a:spLocks/>
          </p:cNvSpPr>
          <p:nvPr/>
        </p:nvSpPr>
        <p:spPr>
          <a:xfrm>
            <a:off x="152400" y="3962400"/>
            <a:ext cx="6248400" cy="2473406"/>
          </a:xfrm>
          <a:prstGeom prst="rect">
            <a:avLst/>
          </a:prstGeom>
        </p:spPr>
        <p:txBody>
          <a:bodyPr>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Uses </a:t>
            </a:r>
            <a:r>
              <a:rPr lang="en-US" sz="2000" dirty="0" err="1"/>
              <a:t>Faban</a:t>
            </a:r>
            <a:r>
              <a:rPr lang="en-US" sz="2000" dirty="0"/>
              <a:t> traffic generator</a:t>
            </a:r>
          </a:p>
          <a:p>
            <a:r>
              <a:rPr lang="en-US" sz="2000" dirty="0"/>
              <a:t>Flexible request mixes </a:t>
            </a:r>
          </a:p>
          <a:p>
            <a:pPr lvl="1"/>
            <a:r>
              <a:rPr lang="en-US" sz="1800" dirty="0"/>
              <a:t># terms per request from published surveys</a:t>
            </a:r>
          </a:p>
          <a:p>
            <a:pPr lvl="1"/>
            <a:r>
              <a:rPr lang="en-US" sz="1800" dirty="0"/>
              <a:t>Terms extracted from the crawled dataset</a:t>
            </a:r>
          </a:p>
          <a:p>
            <a:r>
              <a:rPr lang="en-US" sz="2000" dirty="0"/>
              <a:t>Apache </a:t>
            </a:r>
            <a:r>
              <a:rPr lang="en-US" sz="2000" dirty="0" err="1"/>
              <a:t>Solr</a:t>
            </a:r>
            <a:r>
              <a:rPr lang="en-US" sz="2000" dirty="0"/>
              <a:t> search engine for ISNs</a:t>
            </a:r>
          </a:p>
          <a:p>
            <a:r>
              <a:rPr lang="en-US" sz="2000" dirty="0"/>
              <a:t>Performance metrics: search ops/sec, N-</a:t>
            </a:r>
            <a:r>
              <a:rPr lang="en-US" sz="2000" dirty="0" err="1"/>
              <a:t>th</a:t>
            </a:r>
            <a:r>
              <a:rPr lang="en-US" sz="2000" dirty="0"/>
              <a:t> </a:t>
            </a:r>
            <a:r>
              <a:rPr lang="en-US" sz="2000" dirty="0" err="1"/>
              <a:t>pct</a:t>
            </a:r>
            <a:r>
              <a:rPr lang="en-US" sz="2000" dirty="0"/>
              <a:t> latency</a:t>
            </a:r>
          </a:p>
        </p:txBody>
      </p:sp>
    </p:spTree>
    <p:extLst>
      <p:ext uri="{BB962C8B-B14F-4D97-AF65-F5344CB8AC3E}">
        <p14:creationId xmlns:p14="http://schemas.microsoft.com/office/powerpoint/2010/main" val="2862866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DCB1-5F3F-4D8C-A12C-024DEA221A59}"/>
              </a:ext>
            </a:extLst>
          </p:cNvPr>
          <p:cNvSpPr>
            <a:spLocks noGrp="1"/>
          </p:cNvSpPr>
          <p:nvPr>
            <p:ph type="title"/>
          </p:nvPr>
        </p:nvSpPr>
        <p:spPr/>
        <p:txBody>
          <a:bodyPr>
            <a:normAutofit fontScale="90000"/>
          </a:bodyPr>
          <a:lstStyle/>
          <a:p>
            <a:br>
              <a:rPr lang="en-US" dirty="0"/>
            </a:br>
            <a:r>
              <a:rPr lang="en-US" dirty="0"/>
              <a:t>Web Serving</a:t>
            </a:r>
          </a:p>
        </p:txBody>
      </p:sp>
      <p:pic>
        <p:nvPicPr>
          <p:cNvPr id="4" name="Picture 3">
            <a:extLst>
              <a:ext uri="{FF2B5EF4-FFF2-40B4-BE49-F238E27FC236}">
                <a16:creationId xmlns:a16="http://schemas.microsoft.com/office/drawing/2014/main" id="{A010D0A8-5146-4E9A-A40D-E595AD264983}"/>
              </a:ext>
            </a:extLst>
          </p:cNvPr>
          <p:cNvPicPr>
            <a:picLocks noChangeAspect="1"/>
          </p:cNvPicPr>
          <p:nvPr/>
        </p:nvPicPr>
        <p:blipFill>
          <a:blip r:embed="rId2"/>
          <a:stretch>
            <a:fillRect/>
          </a:stretch>
        </p:blipFill>
        <p:spPr>
          <a:xfrm>
            <a:off x="152400" y="1524000"/>
            <a:ext cx="8791575" cy="1743075"/>
          </a:xfrm>
          <a:prstGeom prst="rect">
            <a:avLst/>
          </a:prstGeom>
        </p:spPr>
      </p:pic>
      <p:sp>
        <p:nvSpPr>
          <p:cNvPr id="5" name="Content Placeholder 2">
            <a:extLst>
              <a:ext uri="{FF2B5EF4-FFF2-40B4-BE49-F238E27FC236}">
                <a16:creationId xmlns:a16="http://schemas.microsoft.com/office/drawing/2014/main" id="{8776C513-F1E2-4A0E-859D-BF6502EDF4C6}"/>
              </a:ext>
            </a:extLst>
          </p:cNvPr>
          <p:cNvSpPr txBox="1">
            <a:spLocks/>
          </p:cNvSpPr>
          <p:nvPr/>
        </p:nvSpPr>
        <p:spPr>
          <a:xfrm>
            <a:off x="304800" y="3287062"/>
            <a:ext cx="8534400" cy="3342338"/>
          </a:xfrm>
          <a:prstGeom prst="rect">
            <a:avLst/>
          </a:prstGeom>
        </p:spPr>
        <p:txBody>
          <a:bodyPr>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err="1"/>
              <a:t>Faban</a:t>
            </a:r>
            <a:r>
              <a:rPr lang="en-US" sz="2000" dirty="0"/>
              <a:t> traffic generator</a:t>
            </a:r>
          </a:p>
          <a:p>
            <a:r>
              <a:rPr lang="en-US" sz="2000" dirty="0"/>
              <a:t> Pre-configured page transition matrix (</a:t>
            </a:r>
            <a:r>
              <a:rPr lang="en-US" sz="2000" dirty="0" err="1"/>
              <a:t>Elgg</a:t>
            </a:r>
            <a:r>
              <a:rPr lang="en-US" sz="2000" dirty="0"/>
              <a:t>)</a:t>
            </a:r>
          </a:p>
          <a:p>
            <a:r>
              <a:rPr lang="en-US" sz="2000" dirty="0"/>
              <a:t>Web server (Nginx)</a:t>
            </a:r>
          </a:p>
          <a:p>
            <a:r>
              <a:rPr lang="en-US" sz="2000" dirty="0"/>
              <a:t>Application server (PHP) </a:t>
            </a:r>
          </a:p>
          <a:p>
            <a:pPr lvl="1"/>
            <a:r>
              <a:rPr lang="en-US" sz="1600" dirty="0"/>
              <a:t>Serves a social network engine (</a:t>
            </a:r>
            <a:r>
              <a:rPr lang="en-US" sz="1600" dirty="0" err="1"/>
              <a:t>Elgg</a:t>
            </a:r>
            <a:r>
              <a:rPr lang="en-US" sz="1600" dirty="0"/>
              <a:t>)</a:t>
            </a:r>
          </a:p>
          <a:p>
            <a:r>
              <a:rPr lang="en-US" sz="2000" dirty="0"/>
              <a:t>Cache server (</a:t>
            </a:r>
            <a:r>
              <a:rPr lang="en-US" sz="2000" dirty="0" err="1"/>
              <a:t>Memcached</a:t>
            </a:r>
            <a:r>
              <a:rPr lang="en-US" sz="2000" dirty="0"/>
              <a:t>)</a:t>
            </a:r>
          </a:p>
          <a:p>
            <a:r>
              <a:rPr lang="en-US" sz="2000" dirty="0"/>
              <a:t>Database server (MySQL)</a:t>
            </a:r>
          </a:p>
          <a:p>
            <a:r>
              <a:rPr lang="en-US" sz="2000" dirty="0"/>
              <a:t>Performance metrics</a:t>
            </a:r>
          </a:p>
          <a:p>
            <a:pPr lvl="1"/>
            <a:r>
              <a:rPr lang="en-US" sz="1600" dirty="0"/>
              <a:t># pages/second served, N-</a:t>
            </a:r>
            <a:r>
              <a:rPr lang="en-US" sz="1600" dirty="0" err="1"/>
              <a:t>th</a:t>
            </a:r>
            <a:r>
              <a:rPr lang="en-US" sz="1600" dirty="0"/>
              <a:t> </a:t>
            </a:r>
            <a:r>
              <a:rPr lang="en-US" sz="1600" dirty="0" err="1"/>
              <a:t>pct</a:t>
            </a:r>
            <a:r>
              <a:rPr lang="en-US" sz="1600" dirty="0"/>
              <a:t> latency</a:t>
            </a:r>
          </a:p>
        </p:txBody>
      </p:sp>
    </p:spTree>
    <p:extLst>
      <p:ext uri="{BB962C8B-B14F-4D97-AF65-F5344CB8AC3E}">
        <p14:creationId xmlns:p14="http://schemas.microsoft.com/office/powerpoint/2010/main" val="3622834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C3D3-00E4-4C6E-B30C-83FACAF85A97}"/>
              </a:ext>
            </a:extLst>
          </p:cNvPr>
          <p:cNvSpPr>
            <a:spLocks noGrp="1"/>
          </p:cNvSpPr>
          <p:nvPr>
            <p:ph type="title"/>
          </p:nvPr>
        </p:nvSpPr>
        <p:spPr/>
        <p:txBody>
          <a:bodyPr>
            <a:normAutofit fontScale="90000"/>
          </a:bodyPr>
          <a:lstStyle/>
          <a:p>
            <a:br>
              <a:rPr lang="en-US" dirty="0"/>
            </a:br>
            <a:r>
              <a:rPr lang="en-US" dirty="0" err="1"/>
              <a:t>CloudSuite</a:t>
            </a:r>
            <a:r>
              <a:rPr lang="en-US" dirty="0"/>
              <a:t> Modifications</a:t>
            </a:r>
          </a:p>
        </p:txBody>
      </p:sp>
      <p:sp>
        <p:nvSpPr>
          <p:cNvPr id="3" name="Rectangle 2">
            <a:extLst>
              <a:ext uri="{FF2B5EF4-FFF2-40B4-BE49-F238E27FC236}">
                <a16:creationId xmlns:a16="http://schemas.microsoft.com/office/drawing/2014/main" id="{5F02101C-7622-4070-97CF-E331AE6902F7}"/>
              </a:ext>
            </a:extLst>
          </p:cNvPr>
          <p:cNvSpPr/>
          <p:nvPr/>
        </p:nvSpPr>
        <p:spPr>
          <a:xfrm>
            <a:off x="141813" y="1600200"/>
            <a:ext cx="8860374" cy="2677656"/>
          </a:xfrm>
          <a:prstGeom prst="rect">
            <a:avLst/>
          </a:prstGeom>
        </p:spPr>
        <p:txBody>
          <a:bodyPr wrap="none">
            <a:spAutoFit/>
          </a:bodyPr>
          <a:lstStyle/>
          <a:p>
            <a:pPr marL="285750" indent="-285750">
              <a:buFont typeface="Arial" panose="020B0604020202020204" pitchFamily="34" charset="0"/>
              <a:buChar char="•"/>
            </a:pPr>
            <a:r>
              <a:rPr lang="en-US" sz="2400" dirty="0" err="1"/>
              <a:t>CloudSuite</a:t>
            </a:r>
            <a:r>
              <a:rPr lang="en-US" sz="2400" dirty="0"/>
              <a:t> does not allow runtime metric collection at remote host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Our modifications to enable this:</a:t>
            </a:r>
          </a:p>
          <a:p>
            <a:pPr lvl="1"/>
            <a:r>
              <a:rPr lang="en-US" sz="2400" dirty="0">
                <a:hlinkClick r:id="rId2"/>
              </a:rPr>
              <a:t>https://github.com/doc-vu/faban.git</a:t>
            </a:r>
            <a:endParaRPr lang="en-US" sz="2400" dirty="0"/>
          </a:p>
          <a:p>
            <a:pPr lvl="1"/>
            <a:endParaRPr lang="en-US" sz="2400" dirty="0"/>
          </a:p>
          <a:p>
            <a:pPr marL="342900" indent="-342900">
              <a:buFont typeface="Arial" panose="020B0604020202020204" pitchFamily="34" charset="0"/>
              <a:buChar char="•"/>
            </a:pPr>
            <a:r>
              <a:rPr lang="en-US" sz="2400" dirty="0"/>
              <a:t>Container with modifications to </a:t>
            </a:r>
            <a:r>
              <a:rPr lang="en-US" sz="2400" dirty="0" err="1"/>
              <a:t>cloudsuite</a:t>
            </a:r>
            <a:r>
              <a:rPr lang="en-US" sz="2400" dirty="0"/>
              <a:t> </a:t>
            </a:r>
            <a:r>
              <a:rPr lang="en-US" sz="2400" dirty="0" err="1"/>
              <a:t>websearch</a:t>
            </a:r>
            <a:r>
              <a:rPr lang="en-US" sz="2400" dirty="0"/>
              <a:t>:</a:t>
            </a:r>
          </a:p>
          <a:p>
            <a:pPr marL="800100" lvl="1" indent="-342900">
              <a:buFont typeface="Arial" panose="020B0604020202020204" pitchFamily="34" charset="0"/>
              <a:buChar char="•"/>
            </a:pPr>
            <a:r>
              <a:rPr lang="en-US" sz="2400" dirty="0"/>
              <a:t>docker pull shashank/</a:t>
            </a:r>
            <a:r>
              <a:rPr lang="en-US" sz="2400" dirty="0" err="1"/>
              <a:t>cs-web-search:client</a:t>
            </a:r>
            <a:endParaRPr lang="en-US" sz="2400" dirty="0"/>
          </a:p>
        </p:txBody>
      </p:sp>
    </p:spTree>
    <p:extLst>
      <p:ext uri="{BB962C8B-B14F-4D97-AF65-F5344CB8AC3E}">
        <p14:creationId xmlns:p14="http://schemas.microsoft.com/office/powerpoint/2010/main" val="1604806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8766-316E-46FE-97EB-5D5FFFB41537}"/>
              </a:ext>
            </a:extLst>
          </p:cNvPr>
          <p:cNvSpPr>
            <a:spLocks noGrp="1"/>
          </p:cNvSpPr>
          <p:nvPr>
            <p:ph type="title"/>
          </p:nvPr>
        </p:nvSpPr>
        <p:spPr/>
        <p:txBody>
          <a:bodyPr>
            <a:normAutofit fontScale="90000"/>
          </a:bodyPr>
          <a:lstStyle/>
          <a:p>
            <a:br>
              <a:rPr lang="en-US" dirty="0"/>
            </a:br>
            <a:r>
              <a:rPr lang="en-US" dirty="0"/>
              <a:t>Parsec Benchmark</a:t>
            </a:r>
          </a:p>
        </p:txBody>
      </p:sp>
      <p:sp>
        <p:nvSpPr>
          <p:cNvPr id="3" name="Content Placeholder 2">
            <a:extLst>
              <a:ext uri="{FF2B5EF4-FFF2-40B4-BE49-F238E27FC236}">
                <a16:creationId xmlns:a16="http://schemas.microsoft.com/office/drawing/2014/main" id="{02C9A378-F0DA-4B94-8944-3C9376B31A76}"/>
              </a:ext>
            </a:extLst>
          </p:cNvPr>
          <p:cNvSpPr txBox="1">
            <a:spLocks/>
          </p:cNvSpPr>
          <p:nvPr/>
        </p:nvSpPr>
        <p:spPr>
          <a:xfrm>
            <a:off x="304800" y="1477155"/>
            <a:ext cx="8534400" cy="381000"/>
          </a:xfrm>
          <a:prstGeom prst="rect">
            <a:avLst/>
          </a:prstGeom>
        </p:spPr>
        <p:txBody>
          <a:bodyPr>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Benchmark Suite for Chip-Multiprocessors</a:t>
            </a:r>
            <a:endParaRPr lang="en-US" sz="1600" dirty="0"/>
          </a:p>
        </p:txBody>
      </p:sp>
      <p:pic>
        <p:nvPicPr>
          <p:cNvPr id="4" name="Picture 3">
            <a:extLst>
              <a:ext uri="{FF2B5EF4-FFF2-40B4-BE49-F238E27FC236}">
                <a16:creationId xmlns:a16="http://schemas.microsoft.com/office/drawing/2014/main" id="{49BC4B8A-F66D-44ED-BEEF-77FB491829D4}"/>
              </a:ext>
            </a:extLst>
          </p:cNvPr>
          <p:cNvPicPr>
            <a:picLocks noChangeAspect="1"/>
          </p:cNvPicPr>
          <p:nvPr/>
        </p:nvPicPr>
        <p:blipFill>
          <a:blip r:embed="rId2"/>
          <a:stretch>
            <a:fillRect/>
          </a:stretch>
        </p:blipFill>
        <p:spPr>
          <a:xfrm>
            <a:off x="192612" y="2116111"/>
            <a:ext cx="8798988" cy="3886722"/>
          </a:xfrm>
          <a:prstGeom prst="rect">
            <a:avLst/>
          </a:prstGeom>
        </p:spPr>
      </p:pic>
      <p:sp>
        <p:nvSpPr>
          <p:cNvPr id="5" name="TextBox 4">
            <a:extLst>
              <a:ext uri="{FF2B5EF4-FFF2-40B4-BE49-F238E27FC236}">
                <a16:creationId xmlns:a16="http://schemas.microsoft.com/office/drawing/2014/main" id="{22F5045B-8E22-47C8-A850-D38D75220F7B}"/>
              </a:ext>
            </a:extLst>
          </p:cNvPr>
          <p:cNvSpPr txBox="1"/>
          <p:nvPr/>
        </p:nvSpPr>
        <p:spPr>
          <a:xfrm>
            <a:off x="533400" y="6459379"/>
            <a:ext cx="8458200" cy="246221"/>
          </a:xfrm>
          <a:prstGeom prst="rect">
            <a:avLst/>
          </a:prstGeom>
          <a:noFill/>
        </p:spPr>
        <p:txBody>
          <a:bodyPr wrap="square" rtlCol="0">
            <a:spAutoFit/>
          </a:bodyPr>
          <a:lstStyle/>
          <a:p>
            <a:r>
              <a:rPr lang="en-US" sz="1000" dirty="0"/>
              <a:t>Source: http://parsec.cs.princeton.edu/download/tutorial/3.0/parsec-tutorial.pdf</a:t>
            </a:r>
          </a:p>
        </p:txBody>
      </p:sp>
    </p:spTree>
    <p:extLst>
      <p:ext uri="{BB962C8B-B14F-4D97-AF65-F5344CB8AC3E}">
        <p14:creationId xmlns:p14="http://schemas.microsoft.com/office/powerpoint/2010/main" val="1620486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871A-70E5-4018-B6C9-864564EADE9E}"/>
              </a:ext>
            </a:extLst>
          </p:cNvPr>
          <p:cNvSpPr>
            <a:spLocks noGrp="1"/>
          </p:cNvSpPr>
          <p:nvPr>
            <p:ph type="title"/>
          </p:nvPr>
        </p:nvSpPr>
        <p:spPr/>
        <p:txBody>
          <a:bodyPr>
            <a:normAutofit fontScale="90000"/>
          </a:bodyPr>
          <a:lstStyle/>
          <a:p>
            <a:br>
              <a:rPr lang="en-US" dirty="0"/>
            </a:br>
            <a:r>
              <a:rPr lang="en-US" dirty="0" err="1"/>
              <a:t>Phoronix</a:t>
            </a:r>
            <a:r>
              <a:rPr lang="en-US" dirty="0"/>
              <a:t> Test Suite</a:t>
            </a:r>
          </a:p>
        </p:txBody>
      </p:sp>
      <p:sp>
        <p:nvSpPr>
          <p:cNvPr id="3" name="Content Placeholder 2">
            <a:extLst>
              <a:ext uri="{FF2B5EF4-FFF2-40B4-BE49-F238E27FC236}">
                <a16:creationId xmlns:a16="http://schemas.microsoft.com/office/drawing/2014/main" id="{FE9BE8E2-B0B4-4DC7-9C98-F38C55EB53EC}"/>
              </a:ext>
            </a:extLst>
          </p:cNvPr>
          <p:cNvSpPr txBox="1">
            <a:spLocks/>
          </p:cNvSpPr>
          <p:nvPr/>
        </p:nvSpPr>
        <p:spPr>
          <a:xfrm>
            <a:off x="304800" y="1477154"/>
            <a:ext cx="8534400" cy="1037445"/>
          </a:xfrm>
          <a:prstGeom prst="rect">
            <a:avLst/>
          </a:prstGeom>
        </p:spPr>
        <p:txBody>
          <a:bodyPr>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Testing &amp; Benchmarking Platform</a:t>
            </a:r>
          </a:p>
          <a:p>
            <a:pPr lvl="1"/>
            <a:r>
              <a:rPr lang="en-US" sz="1600" dirty="0"/>
              <a:t>Cross Platform PHP based solution</a:t>
            </a:r>
          </a:p>
          <a:p>
            <a:pPr lvl="1"/>
            <a:r>
              <a:rPr lang="en-US" sz="1600" dirty="0"/>
              <a:t>Available natively on almost all distributions </a:t>
            </a:r>
          </a:p>
          <a:p>
            <a:endParaRPr lang="en-US" sz="1600" dirty="0"/>
          </a:p>
        </p:txBody>
      </p:sp>
      <p:pic>
        <p:nvPicPr>
          <p:cNvPr id="4" name="Picture 3">
            <a:extLst>
              <a:ext uri="{FF2B5EF4-FFF2-40B4-BE49-F238E27FC236}">
                <a16:creationId xmlns:a16="http://schemas.microsoft.com/office/drawing/2014/main" id="{E3E75C89-8C87-411A-91E9-ADF917F18968}"/>
              </a:ext>
            </a:extLst>
          </p:cNvPr>
          <p:cNvPicPr>
            <a:picLocks noChangeAspect="1"/>
          </p:cNvPicPr>
          <p:nvPr/>
        </p:nvPicPr>
        <p:blipFill>
          <a:blip r:embed="rId2"/>
          <a:stretch>
            <a:fillRect/>
          </a:stretch>
        </p:blipFill>
        <p:spPr>
          <a:xfrm>
            <a:off x="152400" y="2971800"/>
            <a:ext cx="8886825" cy="2247900"/>
          </a:xfrm>
          <a:prstGeom prst="rect">
            <a:avLst/>
          </a:prstGeom>
        </p:spPr>
      </p:pic>
    </p:spTree>
    <p:extLst>
      <p:ext uri="{BB962C8B-B14F-4D97-AF65-F5344CB8AC3E}">
        <p14:creationId xmlns:p14="http://schemas.microsoft.com/office/powerpoint/2010/main" val="151740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139" y="2819400"/>
            <a:ext cx="5119754" cy="3451443"/>
          </a:xfrm>
          <a:prstGeom prst="rect">
            <a:avLst/>
          </a:prstGeom>
        </p:spPr>
      </p:pic>
      <p:sp>
        <p:nvSpPr>
          <p:cNvPr id="2" name="Title 1"/>
          <p:cNvSpPr>
            <a:spLocks noGrp="1"/>
          </p:cNvSpPr>
          <p:nvPr>
            <p:ph type="title"/>
          </p:nvPr>
        </p:nvSpPr>
        <p:spPr/>
        <p:txBody>
          <a:bodyPr>
            <a:normAutofit fontScale="90000"/>
          </a:bodyPr>
          <a:lstStyle/>
          <a:p>
            <a:r>
              <a:rPr lang="en-US" dirty="0"/>
              <a:t>Motivation: Increasing Prevalence of Cloud-hosted Performance-sensitive Applications</a:t>
            </a:r>
          </a:p>
        </p:txBody>
      </p:sp>
      <p:sp>
        <p:nvSpPr>
          <p:cNvPr id="4" name="Rectangle 3"/>
          <p:cNvSpPr/>
          <p:nvPr/>
        </p:nvSpPr>
        <p:spPr>
          <a:xfrm>
            <a:off x="161925" y="1371600"/>
            <a:ext cx="8953500" cy="1938992"/>
          </a:xfrm>
          <a:prstGeom prst="rect">
            <a:avLst/>
          </a:prstGeom>
        </p:spPr>
        <p:txBody>
          <a:bodyPr wrap="square">
            <a:spAutoFit/>
          </a:bodyPr>
          <a:lstStyle/>
          <a:p>
            <a:pPr marL="342900" indent="-342900">
              <a:buFont typeface="Arial" panose="020B0604020202020204" pitchFamily="34" charset="0"/>
              <a:buChar char="•"/>
            </a:pPr>
            <a:r>
              <a:rPr lang="en-US" sz="2000" dirty="0"/>
              <a:t>Soft real-time Cyber-Physical Systems (CPS) and Internet of Things (</a:t>
            </a:r>
            <a:r>
              <a:rPr lang="en-US" sz="2000" dirty="0" err="1"/>
              <a:t>IoT</a:t>
            </a:r>
            <a:r>
              <a:rPr lang="en-US" sz="2000" dirty="0"/>
              <a:t>) applications, such as cognitive assistance, patient health monitoring, and connected vehicles are increasingly using the cloud</a:t>
            </a:r>
          </a:p>
          <a:p>
            <a:pPr marL="800100" lvl="1" indent="-342900">
              <a:buFont typeface="Arial" panose="020B0604020202020204" pitchFamily="34" charset="0"/>
              <a:buChar char="•"/>
            </a:pPr>
            <a:r>
              <a:rPr lang="en-US" sz="2000" dirty="0"/>
              <a:t>Elasticity</a:t>
            </a:r>
          </a:p>
          <a:p>
            <a:pPr marL="800100" lvl="1" indent="-342900">
              <a:buFont typeface="Arial" panose="020B0604020202020204" pitchFamily="34" charset="0"/>
              <a:buChar char="•"/>
            </a:pPr>
            <a:r>
              <a:rPr lang="en-US" sz="2000" dirty="0"/>
              <a:t>Cost benefits</a:t>
            </a:r>
          </a:p>
          <a:p>
            <a:pPr marL="800100" lvl="1" indent="-342900">
              <a:buFont typeface="Arial" panose="020B0604020202020204" pitchFamily="34" charset="0"/>
              <a:buChar char="•"/>
            </a:pPr>
            <a:endParaRPr lang="en-US" sz="2000" dirty="0"/>
          </a:p>
        </p:txBody>
      </p:sp>
      <p:sp>
        <p:nvSpPr>
          <p:cNvPr id="5" name="Rectangle 4"/>
          <p:cNvSpPr/>
          <p:nvPr/>
        </p:nvSpPr>
        <p:spPr>
          <a:xfrm>
            <a:off x="161924" y="3124200"/>
            <a:ext cx="3952875" cy="3016210"/>
          </a:xfrm>
          <a:prstGeom prst="rect">
            <a:avLst/>
          </a:prstGeom>
        </p:spPr>
        <p:txBody>
          <a:bodyPr wrap="square">
            <a:spAutoFit/>
          </a:bodyPr>
          <a:lstStyle/>
          <a:p>
            <a:pPr marL="342900" indent="-342900">
              <a:buFont typeface="Arial" panose="020B0604020202020204" pitchFamily="34" charset="0"/>
              <a:buChar char="•"/>
            </a:pPr>
            <a:r>
              <a:rPr lang="en-US" sz="2000" dirty="0"/>
              <a:t>The applications have stringent Quality of Service (</a:t>
            </a:r>
            <a:r>
              <a:rPr lang="en-US" sz="2000" dirty="0" err="1"/>
              <a:t>QoS</a:t>
            </a:r>
            <a:r>
              <a:rPr lang="en-US" sz="2000" dirty="0"/>
              <a:t>) needs</a:t>
            </a:r>
          </a:p>
          <a:p>
            <a:pPr marL="342900" indent="-342900">
              <a:lnSpc>
                <a:spcPct val="150000"/>
              </a:lnSpc>
              <a:buFont typeface="Arial" panose="020B0604020202020204" pitchFamily="34" charset="0"/>
              <a:buChar char="•"/>
            </a:pPr>
            <a:r>
              <a:rPr lang="en-US" sz="2000" dirty="0"/>
              <a:t>Cloud must provide:</a:t>
            </a:r>
          </a:p>
          <a:p>
            <a:pPr marL="800100" lvl="1" indent="-342900">
              <a:buFont typeface="Arial" panose="020B0604020202020204" pitchFamily="34" charset="0"/>
              <a:buChar char="•"/>
            </a:pPr>
            <a:r>
              <a:rPr lang="en-US" sz="2000" dirty="0"/>
              <a:t>predictable performance</a:t>
            </a:r>
          </a:p>
          <a:p>
            <a:pPr marL="800100" lvl="1" indent="-342900">
              <a:buFont typeface="Arial" panose="020B0604020202020204" pitchFamily="34" charset="0"/>
              <a:buChar char="•"/>
            </a:pPr>
            <a:r>
              <a:rPr lang="en-US" sz="2000" dirty="0"/>
              <a:t>lower end-to-end response time</a:t>
            </a:r>
          </a:p>
          <a:p>
            <a:pPr marL="342900" indent="-342900">
              <a:buFont typeface="Arial" panose="020B0604020202020204" pitchFamily="34" charset="0"/>
              <a:buChar char="•"/>
            </a:pPr>
            <a:r>
              <a:rPr lang="en-US" sz="2000" dirty="0"/>
              <a:t>Cloud providers wants to maximize their profit by lowering the cost of deployment</a:t>
            </a:r>
          </a:p>
        </p:txBody>
      </p:sp>
    </p:spTree>
    <p:extLst>
      <p:ext uri="{BB962C8B-B14F-4D97-AF65-F5344CB8AC3E}">
        <p14:creationId xmlns:p14="http://schemas.microsoft.com/office/powerpoint/2010/main" val="2640384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27F5-25C5-4661-A7D5-119668F4713B}"/>
              </a:ext>
            </a:extLst>
          </p:cNvPr>
          <p:cNvSpPr>
            <a:spLocks noGrp="1"/>
          </p:cNvSpPr>
          <p:nvPr>
            <p:ph type="title"/>
          </p:nvPr>
        </p:nvSpPr>
        <p:spPr/>
        <p:txBody>
          <a:bodyPr/>
          <a:lstStyle/>
          <a:p>
            <a:r>
              <a:rPr lang="en-US" dirty="0" err="1"/>
              <a:t>FECBench</a:t>
            </a:r>
            <a:r>
              <a:rPr lang="en-US" dirty="0"/>
              <a:t> -- DSML</a:t>
            </a:r>
          </a:p>
        </p:txBody>
      </p:sp>
      <p:sp>
        <p:nvSpPr>
          <p:cNvPr id="4" name="Rectangle 3">
            <a:extLst>
              <a:ext uri="{FF2B5EF4-FFF2-40B4-BE49-F238E27FC236}">
                <a16:creationId xmlns:a16="http://schemas.microsoft.com/office/drawing/2014/main" id="{F8731C2D-7D09-4486-93E3-31A00ADF04D0}"/>
              </a:ext>
            </a:extLst>
          </p:cNvPr>
          <p:cNvSpPr/>
          <p:nvPr/>
        </p:nvSpPr>
        <p:spPr>
          <a:xfrm>
            <a:off x="685800" y="1600200"/>
            <a:ext cx="8001000" cy="1649169"/>
          </a:xfrm>
          <a:prstGeom prst="rect">
            <a:avLst/>
          </a:prstGeom>
        </p:spPr>
        <p:txBody>
          <a:bodyPr wrap="square">
            <a:spAutoFit/>
          </a:bodyPr>
          <a:lstStyle/>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a:buChar char="•"/>
              <a:tabLst/>
              <a:defRPr/>
            </a:pPr>
            <a:r>
              <a:rPr kumimoji="0" lang="en" sz="2100" b="0" i="0" u="none" strike="noStrike" kern="0" cap="none" spc="0" normalizeH="0" baseline="0" noProof="0" dirty="0">
                <a:ln>
                  <a:noFill/>
                </a:ln>
                <a:solidFill>
                  <a:srgbClr val="000000"/>
                </a:solidFill>
                <a:effectLst/>
                <a:uLnTx/>
                <a:uFillTx/>
                <a:latin typeface="Calibri"/>
                <a:ea typeface="Calibri"/>
                <a:cs typeface="Calibri"/>
                <a:sym typeface="Calibri"/>
              </a:rPr>
              <a:t>Requirement 1→ </a:t>
            </a:r>
            <a:r>
              <a:rPr kumimoji="0" lang="en" sz="2100" b="1" i="0" u="none" strike="noStrike" kern="0" cap="none" spc="0" normalizeH="0" baseline="0" noProof="0" dirty="0">
                <a:ln>
                  <a:noFill/>
                </a:ln>
                <a:solidFill>
                  <a:srgbClr val="000000"/>
                </a:solidFill>
                <a:effectLst/>
                <a:uLnTx/>
                <a:uFillTx/>
                <a:latin typeface="Calibri"/>
                <a:ea typeface="+mn-ea"/>
                <a:cs typeface="Calibri"/>
                <a:sym typeface="Calibri"/>
              </a:rPr>
              <a:t>Provide higher level interface</a:t>
            </a:r>
            <a:r>
              <a:rPr kumimoji="0" lang="en" sz="2100" b="0" i="0" u="none" strike="noStrike" kern="0" cap="none" spc="0" normalizeH="0" baseline="0" noProof="0" dirty="0">
                <a:ln>
                  <a:noFill/>
                </a:ln>
                <a:solidFill>
                  <a:srgbClr val="000000"/>
                </a:solidFill>
                <a:effectLst/>
                <a:uLnTx/>
                <a:uFillTx/>
                <a:latin typeface="Calibri"/>
                <a:ea typeface="+mn-ea"/>
                <a:cs typeface="Calibri"/>
                <a:sym typeface="Calibri"/>
              </a:rPr>
              <a:t> for </a:t>
            </a:r>
            <a:r>
              <a:rPr kumimoji="0" lang="en-US" sz="2100" b="0" i="0" u="none" strike="noStrike" kern="0" cap="none" spc="0" normalizeH="0" baseline="0" noProof="0" dirty="0">
                <a:ln>
                  <a:noFill/>
                </a:ln>
                <a:solidFill>
                  <a:srgbClr val="000000"/>
                </a:solidFill>
                <a:effectLst/>
                <a:uLnTx/>
                <a:uFillTx/>
                <a:latin typeface="Calibri"/>
                <a:ea typeface="+mn-ea"/>
                <a:cs typeface="Calibri"/>
                <a:sym typeface="Calibri"/>
              </a:rPr>
              <a:t>configuring and deployment of the </a:t>
            </a:r>
            <a:r>
              <a:rPr kumimoji="0" lang="en-US" sz="2100" b="0" i="0" u="none" strike="noStrike" kern="0" cap="none" spc="0" normalizeH="0" baseline="0" noProof="0" dirty="0" err="1">
                <a:ln>
                  <a:noFill/>
                </a:ln>
                <a:solidFill>
                  <a:srgbClr val="000000"/>
                </a:solidFill>
                <a:effectLst/>
                <a:uLnTx/>
                <a:uFillTx/>
                <a:latin typeface="Calibri"/>
                <a:ea typeface="+mn-ea"/>
                <a:cs typeface="Calibri"/>
                <a:sym typeface="Calibri"/>
              </a:rPr>
              <a:t>FECBench</a:t>
            </a:r>
            <a:r>
              <a:rPr kumimoji="0" lang="en-US" sz="2100" b="0" i="0" u="none" strike="noStrike" kern="0" cap="none" spc="0" normalizeH="0" baseline="0" noProof="0" dirty="0">
                <a:ln>
                  <a:noFill/>
                </a:ln>
                <a:solidFill>
                  <a:srgbClr val="000000"/>
                </a:solidFill>
                <a:effectLst/>
                <a:uLnTx/>
                <a:uFillTx/>
                <a:latin typeface="Calibri"/>
                <a:ea typeface="+mn-ea"/>
                <a:cs typeface="Calibri"/>
                <a:sym typeface="Calibri"/>
              </a:rPr>
              <a:t> metric collection </a:t>
            </a:r>
            <a:r>
              <a:rPr kumimoji="0" lang="en" sz="2100" b="0" i="0" u="none" strike="noStrike" kern="0" cap="none" spc="0" normalizeH="0" baseline="0" noProof="0" dirty="0">
                <a:ln>
                  <a:noFill/>
                </a:ln>
                <a:solidFill>
                  <a:srgbClr val="000000"/>
                </a:solidFill>
                <a:effectLst/>
                <a:uLnTx/>
                <a:uFillTx/>
                <a:latin typeface="Calibri"/>
                <a:ea typeface="+mn-ea"/>
                <a:cs typeface="Calibri"/>
                <a:sym typeface="Calibri"/>
              </a:rPr>
              <a:t>by abstracting lower level details of programming, deployment platform details.</a:t>
            </a:r>
          </a:p>
          <a:p>
            <a:pPr marL="171450" marR="0" lvl="0" indent="-171450" algn="l" defTabSz="914400" rtl="0" eaLnBrk="1" fontAlgn="auto" latinLnBrk="0" hangingPunct="1">
              <a:lnSpc>
                <a:spcPct val="90000"/>
              </a:lnSpc>
              <a:spcBef>
                <a:spcPts val="750"/>
              </a:spcBef>
              <a:spcAft>
                <a:spcPts val="0"/>
              </a:spcAft>
              <a:buClr>
                <a:srgbClr val="000000"/>
              </a:buClr>
              <a:buSzPct val="100000"/>
              <a:buFont typeface="Arial"/>
              <a:buChar char="•"/>
              <a:tabLst/>
              <a:defRPr/>
            </a:pPr>
            <a:r>
              <a:rPr kumimoji="0" lang="en" sz="2100" b="0" i="0" u="none" strike="noStrike" kern="0" cap="none" spc="0" normalizeH="0" baseline="0" noProof="0" dirty="0">
                <a:ln>
                  <a:noFill/>
                </a:ln>
                <a:solidFill>
                  <a:srgbClr val="000000"/>
                </a:solidFill>
                <a:effectLst/>
                <a:uLnTx/>
                <a:uFillTx/>
                <a:latin typeface="Calibri"/>
                <a:ea typeface="Calibri"/>
                <a:cs typeface="Calibri"/>
                <a:sym typeface="Calibri"/>
              </a:rPr>
              <a:t>Requirement 2→ </a:t>
            </a:r>
            <a:r>
              <a:rPr kumimoji="0" lang="en" sz="2100" b="1" i="0" u="none" strike="noStrike" kern="0" cap="none" spc="0" normalizeH="0" baseline="0" noProof="0" dirty="0">
                <a:ln>
                  <a:noFill/>
                </a:ln>
                <a:solidFill>
                  <a:srgbClr val="000000"/>
                </a:solidFill>
                <a:effectLst/>
                <a:uLnTx/>
                <a:uFillTx/>
                <a:latin typeface="Calibri"/>
                <a:ea typeface="+mn-ea"/>
                <a:cs typeface="Calibri"/>
                <a:sym typeface="Calibri"/>
              </a:rPr>
              <a:t>Allow heterogeneity </a:t>
            </a:r>
            <a:r>
              <a:rPr kumimoji="0" lang="en" sz="2100" b="0" i="0" u="none" strike="noStrike" kern="0" cap="none" spc="0" normalizeH="0" baseline="0" noProof="0" dirty="0">
                <a:ln>
                  <a:noFill/>
                </a:ln>
                <a:solidFill>
                  <a:srgbClr val="000000"/>
                </a:solidFill>
                <a:effectLst/>
                <a:uLnTx/>
                <a:uFillTx/>
                <a:latin typeface="Calibri"/>
                <a:ea typeface="+mn-ea"/>
                <a:cs typeface="Calibri"/>
                <a:sym typeface="Calibri"/>
              </a:rPr>
              <a:t>in network topology, node types, test-bed types like native or virtualization infrastructure</a:t>
            </a:r>
          </a:p>
        </p:txBody>
      </p:sp>
    </p:spTree>
    <p:extLst>
      <p:ext uri="{BB962C8B-B14F-4D97-AF65-F5344CB8AC3E}">
        <p14:creationId xmlns:p14="http://schemas.microsoft.com/office/powerpoint/2010/main" val="511642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835F-1013-4D51-95DE-4FA142A3E358}"/>
              </a:ext>
            </a:extLst>
          </p:cNvPr>
          <p:cNvSpPr>
            <a:spLocks noGrp="1"/>
          </p:cNvSpPr>
          <p:nvPr>
            <p:ph type="title"/>
          </p:nvPr>
        </p:nvSpPr>
        <p:spPr/>
        <p:txBody>
          <a:bodyPr/>
          <a:lstStyle/>
          <a:p>
            <a:r>
              <a:rPr lang="en" dirty="0"/>
              <a:t>Generic Modeling Environment(</a:t>
            </a:r>
            <a:r>
              <a:rPr lang="en-US" dirty="0"/>
              <a:t>Web</a:t>
            </a:r>
            <a:r>
              <a:rPr lang="en" dirty="0"/>
              <a:t>GME)</a:t>
            </a:r>
            <a:endParaRPr lang="en-US" dirty="0"/>
          </a:p>
        </p:txBody>
      </p:sp>
      <p:sp>
        <p:nvSpPr>
          <p:cNvPr id="4" name="Rectangle 3">
            <a:extLst>
              <a:ext uri="{FF2B5EF4-FFF2-40B4-BE49-F238E27FC236}">
                <a16:creationId xmlns:a16="http://schemas.microsoft.com/office/drawing/2014/main" id="{DCCE359B-DEC7-4A46-A661-745B4123BD53}"/>
              </a:ext>
            </a:extLst>
          </p:cNvPr>
          <p:cNvSpPr/>
          <p:nvPr/>
        </p:nvSpPr>
        <p:spPr>
          <a:xfrm>
            <a:off x="382249" y="1371600"/>
            <a:ext cx="8379502" cy="3785652"/>
          </a:xfrm>
          <a:prstGeom prst="rect">
            <a:avLst/>
          </a:prstGeom>
        </p:spPr>
        <p:txBody>
          <a:bodyPr wrap="square">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Tool developed at Vanderbilt University.</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Web</a:t>
            </a: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GME used to develop the </a:t>
            </a:r>
            <a:r>
              <a:rPr kumimoji="0" lang="en" sz="2400" b="0"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DSML and generative capabilities</a:t>
            </a: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for PADS  provisioning and deployment management of the experiment.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Web</a:t>
            </a: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GME provides an environment to define the </a:t>
            </a:r>
            <a:r>
              <a:rPr kumimoji="0" lang="en" sz="2400" b="0"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syntax and semantics</a:t>
            </a:r>
            <a:r>
              <a:rPr kumimoji="0" lang="en-US" sz="2400" b="0" i="1" u="sng"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of a DSML through </a:t>
            </a:r>
            <a:r>
              <a:rPr kumimoji="0" lang="en" sz="2400" b="0"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metamodeling</a:t>
            </a: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 sz="2400" b="0"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Model interpreters</a:t>
            </a:r>
            <a:r>
              <a:rPr kumimoji="0" lang="en"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can be associated with the metamodels that can provide additional semantics to the language which are not captured in a visual form as well as provide the generative capabilities needed for automation. </a:t>
            </a:r>
          </a:p>
        </p:txBody>
      </p:sp>
      <p:pic>
        <p:nvPicPr>
          <p:cNvPr id="5" name="Shape 131" descr="gme-logo.png">
            <a:extLst>
              <a:ext uri="{FF2B5EF4-FFF2-40B4-BE49-F238E27FC236}">
                <a16:creationId xmlns:a16="http://schemas.microsoft.com/office/drawing/2014/main" id="{F6AE382C-EE46-4199-B381-B0C2627117F0}"/>
              </a:ext>
            </a:extLst>
          </p:cNvPr>
          <p:cNvPicPr preferRelativeResize="0"/>
          <p:nvPr/>
        </p:nvPicPr>
        <p:blipFill>
          <a:blip r:embed="rId2">
            <a:alphaModFix/>
          </a:blip>
          <a:stretch>
            <a:fillRect/>
          </a:stretch>
        </p:blipFill>
        <p:spPr>
          <a:xfrm>
            <a:off x="7909730" y="659631"/>
            <a:ext cx="852021" cy="711969"/>
          </a:xfrm>
          <a:prstGeom prst="rect">
            <a:avLst/>
          </a:prstGeom>
          <a:noFill/>
          <a:ln>
            <a:noFill/>
          </a:ln>
        </p:spPr>
      </p:pic>
      <p:pic>
        <p:nvPicPr>
          <p:cNvPr id="6" name="Picture 5">
            <a:extLst>
              <a:ext uri="{FF2B5EF4-FFF2-40B4-BE49-F238E27FC236}">
                <a16:creationId xmlns:a16="http://schemas.microsoft.com/office/drawing/2014/main" id="{44E6B51A-860F-4824-A820-BA48E2A0DA90}"/>
              </a:ext>
            </a:extLst>
          </p:cNvPr>
          <p:cNvPicPr>
            <a:picLocks noChangeAspect="1"/>
          </p:cNvPicPr>
          <p:nvPr/>
        </p:nvPicPr>
        <p:blipFill>
          <a:blip r:embed="rId3"/>
          <a:stretch>
            <a:fillRect/>
          </a:stretch>
        </p:blipFill>
        <p:spPr>
          <a:xfrm>
            <a:off x="4876800" y="4885544"/>
            <a:ext cx="4783535" cy="1881266"/>
          </a:xfrm>
          <a:prstGeom prst="rect">
            <a:avLst/>
          </a:prstGeom>
        </p:spPr>
      </p:pic>
    </p:spTree>
    <p:extLst>
      <p:ext uri="{BB962C8B-B14F-4D97-AF65-F5344CB8AC3E}">
        <p14:creationId xmlns:p14="http://schemas.microsoft.com/office/powerpoint/2010/main" val="4074423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9576-B28A-462D-8256-55D8448552C7}"/>
              </a:ext>
            </a:extLst>
          </p:cNvPr>
          <p:cNvSpPr>
            <a:spLocks noGrp="1"/>
          </p:cNvSpPr>
          <p:nvPr>
            <p:ph type="title"/>
          </p:nvPr>
        </p:nvSpPr>
        <p:spPr/>
        <p:txBody>
          <a:bodyPr>
            <a:normAutofit/>
          </a:bodyPr>
          <a:lstStyle/>
          <a:p>
            <a:r>
              <a:rPr lang="en-US" dirty="0" err="1"/>
              <a:t>FECBench</a:t>
            </a:r>
            <a:r>
              <a:rPr lang="en-US" dirty="0"/>
              <a:t> – </a:t>
            </a:r>
            <a:r>
              <a:rPr lang="en-US" dirty="0" err="1"/>
              <a:t>WebFrontEnd</a:t>
            </a:r>
            <a:r>
              <a:rPr lang="en-US" dirty="0"/>
              <a:t> (In Progress)</a:t>
            </a:r>
          </a:p>
        </p:txBody>
      </p:sp>
      <p:pic>
        <p:nvPicPr>
          <p:cNvPr id="3" name="Picture 2">
            <a:extLst>
              <a:ext uri="{FF2B5EF4-FFF2-40B4-BE49-F238E27FC236}">
                <a16:creationId xmlns:a16="http://schemas.microsoft.com/office/drawing/2014/main" id="{7707CB01-BB85-445F-A1FF-20A127F08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52560"/>
            <a:ext cx="7696200" cy="5207523"/>
          </a:xfrm>
          <a:prstGeom prst="rect">
            <a:avLst/>
          </a:prstGeom>
        </p:spPr>
      </p:pic>
    </p:spTree>
    <p:extLst>
      <p:ext uri="{BB962C8B-B14F-4D97-AF65-F5344CB8AC3E}">
        <p14:creationId xmlns:p14="http://schemas.microsoft.com/office/powerpoint/2010/main" val="2064864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cap="none" dirty="0" err="1"/>
              <a:t>i</a:t>
            </a:r>
            <a:r>
              <a:rPr lang="en-US" dirty="0" err="1"/>
              <a:t>Sensitive</a:t>
            </a:r>
            <a:endParaRPr lang="en-US" dirty="0"/>
          </a:p>
        </p:txBody>
      </p:sp>
      <p:sp>
        <p:nvSpPr>
          <p:cNvPr id="3" name="Text Placeholder 2"/>
          <p:cNvSpPr>
            <a:spLocks noGrp="1"/>
          </p:cNvSpPr>
          <p:nvPr>
            <p:ph type="body" idx="1"/>
          </p:nvPr>
        </p:nvSpPr>
        <p:spPr/>
        <p:txBody>
          <a:bodyPr/>
          <a:lstStyle/>
          <a:p>
            <a:r>
              <a:rPr lang="en-US" dirty="0"/>
              <a:t>CASE STUDY</a:t>
            </a:r>
          </a:p>
        </p:txBody>
      </p:sp>
      <p:sp>
        <p:nvSpPr>
          <p:cNvPr id="4" name="TextBox 3"/>
          <p:cNvSpPr txBox="1"/>
          <p:nvPr/>
        </p:nvSpPr>
        <p:spPr>
          <a:xfrm>
            <a:off x="371475" y="6412468"/>
            <a:ext cx="8458200" cy="369332"/>
          </a:xfrm>
          <a:prstGeom prst="rect">
            <a:avLst/>
          </a:prstGeom>
          <a:noFill/>
        </p:spPr>
        <p:txBody>
          <a:bodyPr wrap="square" rtlCol="0">
            <a:spAutoFit/>
          </a:bodyPr>
          <a:lstStyle/>
          <a:p>
            <a:r>
              <a:rPr lang="en-US" sz="900" dirty="0"/>
              <a:t>Faruk Caglar, Shashank Shekhar, Aniruddha Gokhale and Xenofon Koutsoukos.  Intelligent, Performance Interference-Aware Resource Management for </a:t>
            </a:r>
            <a:r>
              <a:rPr lang="en-US" sz="900" dirty="0" err="1"/>
              <a:t>IoT</a:t>
            </a:r>
            <a:r>
              <a:rPr lang="en-US" sz="900" dirty="0"/>
              <a:t> Cloud </a:t>
            </a:r>
            <a:r>
              <a:rPr lang="en-US" sz="900" dirty="0" err="1"/>
              <a:t>Backends</a:t>
            </a:r>
            <a:r>
              <a:rPr lang="en-US" sz="900" dirty="0"/>
              <a:t>. In </a:t>
            </a:r>
            <a:r>
              <a:rPr lang="en-US" sz="900" i="1" dirty="0"/>
              <a:t>2016 IEEE First International Conference on Internet-of-Things Design and Implementation (</a:t>
            </a:r>
            <a:r>
              <a:rPr lang="en-US" sz="900" i="1" dirty="0" err="1"/>
              <a:t>IoTDI</a:t>
            </a:r>
            <a:r>
              <a:rPr lang="en-US" sz="900" i="1" dirty="0"/>
              <a:t>)</a:t>
            </a:r>
            <a:r>
              <a:rPr lang="en-US" sz="900" dirty="0"/>
              <a:t>, Berlin, Germany, 2016, pp. 95-105. </a:t>
            </a:r>
            <a:r>
              <a:rPr lang="en-US" sz="900" dirty="0" err="1"/>
              <a:t>doi</a:t>
            </a:r>
            <a:r>
              <a:rPr lang="en-US" sz="900" dirty="0"/>
              <a:t>: 10.1109/IoTDI.2015.36</a:t>
            </a:r>
          </a:p>
        </p:txBody>
      </p:sp>
    </p:spTree>
    <p:extLst>
      <p:ext uri="{BB962C8B-B14F-4D97-AF65-F5344CB8AC3E}">
        <p14:creationId xmlns:p14="http://schemas.microsoft.com/office/powerpoint/2010/main" val="175338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60712"/>
            <a:ext cx="9144000" cy="3897288"/>
          </a:xfrm>
          <a:prstGeom prst="rect">
            <a:avLst/>
          </a:prstGeom>
        </p:spPr>
      </p:pic>
      <p:sp>
        <p:nvSpPr>
          <p:cNvPr id="2" name="Title 1"/>
          <p:cNvSpPr>
            <a:spLocks noGrp="1"/>
          </p:cNvSpPr>
          <p:nvPr>
            <p:ph type="title"/>
          </p:nvPr>
        </p:nvSpPr>
        <p:spPr>
          <a:xfrm>
            <a:off x="152400" y="656665"/>
            <a:ext cx="9220199" cy="601662"/>
          </a:xfrm>
        </p:spPr>
        <p:txBody>
          <a:bodyPr>
            <a:noAutofit/>
          </a:bodyPr>
          <a:lstStyle/>
          <a:p>
            <a:r>
              <a:rPr lang="en-US" sz="3600" dirty="0">
                <a:latin typeface="+mn-lt"/>
              </a:rPr>
              <a:t>Problem Statement</a:t>
            </a:r>
          </a:p>
        </p:txBody>
      </p:sp>
      <p:sp>
        <p:nvSpPr>
          <p:cNvPr id="7" name="TextBox 6"/>
          <p:cNvSpPr txBox="1"/>
          <p:nvPr/>
        </p:nvSpPr>
        <p:spPr>
          <a:xfrm>
            <a:off x="854869" y="1447800"/>
            <a:ext cx="7434262" cy="1323439"/>
          </a:xfrm>
          <a:prstGeom prst="rect">
            <a:avLst/>
          </a:prstGeom>
          <a:solidFill>
            <a:srgbClr val="FFFF00"/>
          </a:solidFill>
        </p:spPr>
        <p:txBody>
          <a:bodyPr wrap="square" rtlCol="0">
            <a:spAutoFit/>
          </a:bodyPr>
          <a:lstStyle/>
          <a:p>
            <a:pPr>
              <a:buNone/>
            </a:pPr>
            <a:r>
              <a:rPr lang="en-US" sz="2000" b="1" dirty="0">
                <a:solidFill>
                  <a:schemeClr val="tx1">
                    <a:lumMod val="65000"/>
                    <a:lumOff val="35000"/>
                  </a:schemeClr>
                </a:solidFill>
              </a:rPr>
              <a:t>How to predict the performance interference and its adverse effect that may occur before a VM placement decision is made such that performance interference can be minimized and </a:t>
            </a:r>
            <a:r>
              <a:rPr lang="en-US" sz="2000" b="1" dirty="0" err="1">
                <a:solidFill>
                  <a:schemeClr val="tx1">
                    <a:lumMod val="65000"/>
                    <a:lumOff val="35000"/>
                  </a:schemeClr>
                </a:solidFill>
              </a:rPr>
              <a:t>QoS</a:t>
            </a:r>
            <a:r>
              <a:rPr lang="en-US" sz="2000" b="1" dirty="0">
                <a:solidFill>
                  <a:schemeClr val="tx1">
                    <a:lumMod val="65000"/>
                    <a:lumOff val="35000"/>
                  </a:schemeClr>
                </a:solidFill>
              </a:rPr>
              <a:t> be maximized?</a:t>
            </a:r>
            <a:endParaRPr lang="en-US" sz="200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1658930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3" y="2048450"/>
            <a:ext cx="6248398" cy="394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Big Picture:</a:t>
            </a:r>
            <a:br>
              <a:rPr lang="en-US" dirty="0"/>
            </a:br>
            <a:r>
              <a:rPr lang="en-US" dirty="0" err="1"/>
              <a:t>iSensitive</a:t>
            </a:r>
            <a:r>
              <a:rPr lang="en-US" dirty="0"/>
              <a:t> System Architecture and Approach</a:t>
            </a:r>
          </a:p>
        </p:txBody>
      </p:sp>
      <p:sp>
        <p:nvSpPr>
          <p:cNvPr id="4" name="Rounded Rectangular Callout 3"/>
          <p:cNvSpPr/>
          <p:nvPr/>
        </p:nvSpPr>
        <p:spPr>
          <a:xfrm>
            <a:off x="381000" y="1380637"/>
            <a:ext cx="3200400" cy="600563"/>
          </a:xfrm>
          <a:prstGeom prst="wedgeRoundRectCallout">
            <a:avLst>
              <a:gd name="adj1" fmla="val -43624"/>
              <a:gd name="adj2" fmla="val 86517"/>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(1) </a:t>
            </a:r>
            <a:r>
              <a:rPr lang="en-US" sz="1500" b="1" dirty="0" err="1">
                <a:latin typeface="+mj-lt"/>
              </a:rPr>
              <a:t>iSensitive</a:t>
            </a:r>
            <a:r>
              <a:rPr lang="en-US" sz="1500" b="1" dirty="0">
                <a:latin typeface="+mj-lt"/>
              </a:rPr>
              <a:t> utilizes these input parameters – </a:t>
            </a:r>
            <a:r>
              <a:rPr lang="en-US" sz="1500" b="1" dirty="0" err="1">
                <a:latin typeface="+mj-lt"/>
              </a:rPr>
              <a:t>mpstat</a:t>
            </a:r>
            <a:r>
              <a:rPr lang="en-US" sz="1500" b="1" dirty="0">
                <a:latin typeface="+mj-lt"/>
              </a:rPr>
              <a:t>, perf, and </a:t>
            </a:r>
            <a:r>
              <a:rPr lang="en-US" sz="1500" b="1" dirty="0" err="1">
                <a:latin typeface="+mj-lt"/>
              </a:rPr>
              <a:t>libvirt</a:t>
            </a:r>
            <a:endParaRPr lang="en-US" sz="1500" b="1" dirty="0">
              <a:latin typeface="+mj-lt"/>
            </a:endParaRPr>
          </a:p>
        </p:txBody>
      </p:sp>
      <p:sp>
        <p:nvSpPr>
          <p:cNvPr id="5" name="Rounded Rectangular Callout 4"/>
          <p:cNvSpPr/>
          <p:nvPr/>
        </p:nvSpPr>
        <p:spPr>
          <a:xfrm>
            <a:off x="6629399" y="2286000"/>
            <a:ext cx="2506717" cy="762000"/>
          </a:xfrm>
          <a:prstGeom prst="wedgeRoundRectCallout">
            <a:avLst>
              <a:gd name="adj1" fmla="val -155945"/>
              <a:gd name="adj2" fmla="val 47930"/>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(3) Clusters VMs  into similar sets of objects by employing k-means</a:t>
            </a:r>
          </a:p>
        </p:txBody>
      </p:sp>
      <p:sp>
        <p:nvSpPr>
          <p:cNvPr id="6" name="Rounded Rectangular Callout 5"/>
          <p:cNvSpPr/>
          <p:nvPr/>
        </p:nvSpPr>
        <p:spPr>
          <a:xfrm>
            <a:off x="6629400" y="3733800"/>
            <a:ext cx="2438400" cy="1371600"/>
          </a:xfrm>
          <a:prstGeom prst="wedgeRoundRectCallout">
            <a:avLst>
              <a:gd name="adj1" fmla="val -176073"/>
              <a:gd name="adj2" fmla="val -43991"/>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(4) Extracts the “best collocated VM patterns” through Feed Forward ANN. Performance interference model is generated.</a:t>
            </a:r>
          </a:p>
        </p:txBody>
      </p:sp>
      <p:sp>
        <p:nvSpPr>
          <p:cNvPr id="7" name="Rounded Rectangular Callout 6"/>
          <p:cNvSpPr/>
          <p:nvPr/>
        </p:nvSpPr>
        <p:spPr>
          <a:xfrm>
            <a:off x="228600" y="6019800"/>
            <a:ext cx="3200400" cy="755385"/>
          </a:xfrm>
          <a:prstGeom prst="wedgeRoundRectCallout">
            <a:avLst>
              <a:gd name="adj1" fmla="val 11087"/>
              <a:gd name="adj2" fmla="val -123664"/>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(5) Finds the aptly-suited host machine having the minimal performance interference level</a:t>
            </a:r>
          </a:p>
        </p:txBody>
      </p:sp>
      <p:sp>
        <p:nvSpPr>
          <p:cNvPr id="9" name="Rounded Rectangular Callout 8"/>
          <p:cNvSpPr/>
          <p:nvPr/>
        </p:nvSpPr>
        <p:spPr>
          <a:xfrm>
            <a:off x="4289533" y="1380637"/>
            <a:ext cx="3132083" cy="667813"/>
          </a:xfrm>
          <a:prstGeom prst="wedgeRoundRectCallout">
            <a:avLst>
              <a:gd name="adj1" fmla="val -41510"/>
              <a:gd name="adj2" fmla="val 153962"/>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(2) Generates training data and validation data along with the VMs.</a:t>
            </a:r>
          </a:p>
        </p:txBody>
      </p:sp>
      <p:sp>
        <p:nvSpPr>
          <p:cNvPr id="13" name="Rounded Rectangular Callout 12"/>
          <p:cNvSpPr/>
          <p:nvPr/>
        </p:nvSpPr>
        <p:spPr>
          <a:xfrm>
            <a:off x="3733800" y="6019800"/>
            <a:ext cx="2667001" cy="755385"/>
          </a:xfrm>
          <a:prstGeom prst="wedgeRoundRectCallout">
            <a:avLst>
              <a:gd name="adj1" fmla="val -26389"/>
              <a:gd name="adj2" fmla="val -123664"/>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(6) Compares the actual and predicted performance interference values. </a:t>
            </a:r>
          </a:p>
        </p:txBody>
      </p:sp>
      <p:sp>
        <p:nvSpPr>
          <p:cNvPr id="14" name="Rounded Rectangular Callout 13"/>
          <p:cNvSpPr/>
          <p:nvPr/>
        </p:nvSpPr>
        <p:spPr>
          <a:xfrm>
            <a:off x="6629401" y="5989124"/>
            <a:ext cx="2438400" cy="755385"/>
          </a:xfrm>
          <a:prstGeom prst="wedgeRoundRectCallout">
            <a:avLst>
              <a:gd name="adj1" fmla="val -63889"/>
              <a:gd name="adj2" fmla="val -92222"/>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mj-lt"/>
              </a:rPr>
              <a:t>(7) </a:t>
            </a:r>
            <a:r>
              <a:rPr lang="en-US" sz="1500" b="1" dirty="0" err="1">
                <a:latin typeface="+mj-lt"/>
              </a:rPr>
              <a:t>iSensitive’s</a:t>
            </a:r>
            <a:r>
              <a:rPr lang="en-US" sz="1500" b="1" dirty="0">
                <a:latin typeface="+mj-lt"/>
              </a:rPr>
              <a:t> output. </a:t>
            </a:r>
          </a:p>
        </p:txBody>
      </p:sp>
    </p:spTree>
    <p:extLst>
      <p:ext uri="{BB962C8B-B14F-4D97-AF65-F5344CB8AC3E}">
        <p14:creationId xmlns:p14="http://schemas.microsoft.com/office/powerpoint/2010/main" val="259968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Focusing on Offline Phase</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3779" y="1600200"/>
            <a:ext cx="717644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828800" y="1524000"/>
            <a:ext cx="5257800" cy="2438400"/>
          </a:xfrm>
          <a:prstGeom prst="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81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Detailed System Design and Technical Approach:</a:t>
            </a:r>
            <a:br>
              <a:rPr lang="en-US" dirty="0"/>
            </a:br>
            <a:r>
              <a:rPr lang="en-US" dirty="0"/>
              <a:t>Synthetic Workload Generator (</a:t>
            </a:r>
            <a:r>
              <a:rPr lang="en-US" b="1" i="1" dirty="0"/>
              <a:t>offline phase</a:t>
            </a:r>
            <a:r>
              <a:rPr lang="en-US" dirty="0"/>
              <a:t>)</a:t>
            </a:r>
          </a:p>
        </p:txBody>
      </p:sp>
      <p:sp>
        <p:nvSpPr>
          <p:cNvPr id="5" name="Rectangle 4"/>
          <p:cNvSpPr/>
          <p:nvPr/>
        </p:nvSpPr>
        <p:spPr>
          <a:xfrm>
            <a:off x="76200" y="1447800"/>
            <a:ext cx="8915400" cy="4893647"/>
          </a:xfrm>
          <a:prstGeom prst="rect">
            <a:avLst/>
          </a:prstGeom>
        </p:spPr>
        <p:txBody>
          <a:bodyPr wrap="square">
            <a:spAutoFit/>
          </a:bodyPr>
          <a:lstStyle/>
          <a:p>
            <a:pPr marL="457200" indent="-457200">
              <a:buFont typeface="Wingdings" panose="05000000000000000000" pitchFamily="2" charset="2"/>
              <a:buChar char="v"/>
            </a:pPr>
            <a:r>
              <a:rPr lang="en-US" sz="2400" dirty="0">
                <a:solidFill>
                  <a:schemeClr val="tx1">
                    <a:lumMod val="65000"/>
                    <a:lumOff val="35000"/>
                  </a:schemeClr>
                </a:solidFill>
                <a:latin typeface="+mj-lt"/>
              </a:rPr>
              <a:t>For machine learning, we</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Exploited the VM lifecycle events and their configurations from Google Cluster Trace.</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Randomly picked 5 host machines</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No knowledge of application types in the Google Cluster Trace</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To produce different types of application workloads, we used</a:t>
            </a:r>
          </a:p>
          <a:p>
            <a:pPr marL="1371600" lvl="2" indent="-457200">
              <a:buFont typeface="Wingdings" panose="05000000000000000000" pitchFamily="2" charset="2"/>
              <a:buChar char="v"/>
            </a:pPr>
            <a:r>
              <a:rPr lang="en-US" sz="2400" dirty="0" err="1">
                <a:solidFill>
                  <a:schemeClr val="tx1">
                    <a:lumMod val="65000"/>
                    <a:lumOff val="35000"/>
                  </a:schemeClr>
                </a:solidFill>
                <a:latin typeface="+mj-lt"/>
              </a:rPr>
              <a:t>Phoronix</a:t>
            </a:r>
            <a:r>
              <a:rPr lang="en-US" sz="2400" dirty="0">
                <a:solidFill>
                  <a:schemeClr val="tx1">
                    <a:lumMod val="65000"/>
                    <a:lumOff val="35000"/>
                  </a:schemeClr>
                </a:solidFill>
                <a:latin typeface="+mj-lt"/>
              </a:rPr>
              <a:t> Test Suite</a:t>
            </a:r>
          </a:p>
          <a:p>
            <a:pPr marL="1371600" lvl="2" indent="-457200">
              <a:buFont typeface="Wingdings" panose="05000000000000000000" pitchFamily="2" charset="2"/>
              <a:buChar char="v"/>
            </a:pPr>
            <a:r>
              <a:rPr lang="en-US" sz="2400" dirty="0" err="1">
                <a:solidFill>
                  <a:schemeClr val="tx1">
                    <a:lumMod val="65000"/>
                    <a:lumOff val="35000"/>
                  </a:schemeClr>
                </a:solidFill>
                <a:latin typeface="+mj-lt"/>
              </a:rPr>
              <a:t>Netperf</a:t>
            </a:r>
            <a:r>
              <a:rPr lang="en-US" sz="2400" dirty="0">
                <a:solidFill>
                  <a:schemeClr val="tx1">
                    <a:lumMod val="65000"/>
                    <a:lumOff val="35000"/>
                  </a:schemeClr>
                </a:solidFill>
                <a:latin typeface="+mj-lt"/>
              </a:rPr>
              <a:t>, </a:t>
            </a:r>
            <a:r>
              <a:rPr lang="en-US" sz="2400" dirty="0" err="1">
                <a:solidFill>
                  <a:schemeClr val="tx1">
                    <a:lumMod val="65000"/>
                    <a:lumOff val="35000"/>
                  </a:schemeClr>
                </a:solidFill>
                <a:latin typeface="+mj-lt"/>
              </a:rPr>
              <a:t>Httperf</a:t>
            </a:r>
            <a:r>
              <a:rPr lang="en-US" sz="2400" dirty="0">
                <a:solidFill>
                  <a:schemeClr val="tx1">
                    <a:lumMod val="65000"/>
                    <a:lumOff val="35000"/>
                  </a:schemeClr>
                </a:solidFill>
                <a:latin typeface="+mj-lt"/>
              </a:rPr>
              <a:t>, </a:t>
            </a:r>
            <a:r>
              <a:rPr lang="en-US" sz="2400" dirty="0" err="1">
                <a:solidFill>
                  <a:schemeClr val="tx1">
                    <a:lumMod val="65000"/>
                    <a:lumOff val="35000"/>
                  </a:schemeClr>
                </a:solidFill>
                <a:latin typeface="+mj-lt"/>
              </a:rPr>
              <a:t>Sysbench</a:t>
            </a:r>
            <a:endParaRPr lang="en-US" sz="2400" dirty="0">
              <a:solidFill>
                <a:schemeClr val="tx1">
                  <a:lumMod val="65000"/>
                  <a:lumOff val="35000"/>
                </a:schemeClr>
              </a:solidFill>
              <a:latin typeface="+mj-lt"/>
            </a:endParaRPr>
          </a:p>
          <a:p>
            <a:endParaRPr lang="en-US" sz="2400" dirty="0">
              <a:solidFill>
                <a:schemeClr val="tx1">
                  <a:lumMod val="65000"/>
                  <a:lumOff val="35000"/>
                </a:schemeClr>
              </a:solidFill>
              <a:latin typeface="+mj-lt"/>
            </a:endParaRPr>
          </a:p>
          <a:p>
            <a:pPr marL="457200" indent="-457200">
              <a:buFont typeface="Wingdings" panose="05000000000000000000" pitchFamily="2" charset="2"/>
              <a:buChar char="v"/>
            </a:pPr>
            <a:r>
              <a:rPr lang="en-US" sz="2400" dirty="0">
                <a:solidFill>
                  <a:schemeClr val="tx1">
                    <a:lumMod val="65000"/>
                    <a:lumOff val="35000"/>
                  </a:schemeClr>
                </a:solidFill>
              </a:rPr>
              <a:t>Python-based tool</a:t>
            </a:r>
          </a:p>
          <a:p>
            <a:pPr marL="914400" lvl="1" indent="-457200">
              <a:buFont typeface="Wingdings" panose="05000000000000000000" pitchFamily="2" charset="2"/>
              <a:buChar char="v"/>
            </a:pPr>
            <a:r>
              <a:rPr lang="en-US" sz="2400" dirty="0">
                <a:solidFill>
                  <a:schemeClr val="tx1">
                    <a:lumMod val="65000"/>
                    <a:lumOff val="35000"/>
                  </a:schemeClr>
                </a:solidFill>
              </a:rPr>
              <a:t>Communicates with cloud manager (</a:t>
            </a:r>
            <a:r>
              <a:rPr lang="en-US" sz="2400" dirty="0" err="1">
                <a:solidFill>
                  <a:schemeClr val="tx1">
                    <a:lumMod val="65000"/>
                    <a:lumOff val="35000"/>
                  </a:schemeClr>
                </a:solidFill>
              </a:rPr>
              <a:t>OpenNebula</a:t>
            </a:r>
            <a:r>
              <a:rPr lang="en-US" sz="2400" dirty="0">
                <a:solidFill>
                  <a:schemeClr val="tx1">
                    <a:lumMod val="65000"/>
                    <a:lumOff val="35000"/>
                  </a:schemeClr>
                </a:solidFill>
              </a:rPr>
              <a:t>)</a:t>
            </a:r>
          </a:p>
          <a:p>
            <a:pPr marL="914400" lvl="1" indent="-457200">
              <a:buFont typeface="Wingdings" panose="05000000000000000000" pitchFamily="2" charset="2"/>
              <a:buChar char="v"/>
            </a:pPr>
            <a:r>
              <a:rPr lang="en-US" sz="2400" dirty="0">
                <a:solidFill>
                  <a:schemeClr val="tx1">
                    <a:lumMod val="65000"/>
                    <a:lumOff val="35000"/>
                  </a:schemeClr>
                </a:solidFill>
              </a:rPr>
              <a:t>Instantiates, deploys, starts, and destroys virtual machines</a:t>
            </a:r>
          </a:p>
          <a:p>
            <a:pPr marL="914400" lvl="1" indent="-457200">
              <a:buFont typeface="Wingdings" panose="05000000000000000000" pitchFamily="2" charset="2"/>
              <a:buChar char="v"/>
            </a:pPr>
            <a:r>
              <a:rPr lang="en-US" sz="2400" dirty="0">
                <a:solidFill>
                  <a:schemeClr val="tx1">
                    <a:lumMod val="65000"/>
                    <a:lumOff val="35000"/>
                  </a:schemeClr>
                </a:solidFill>
              </a:rPr>
              <a:t>Imitates lifecycles of VMs</a:t>
            </a:r>
          </a:p>
        </p:txBody>
      </p:sp>
      <p:sp>
        <p:nvSpPr>
          <p:cNvPr id="6" name="AutoShape 2" descr="Image result for python languag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python languag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https://www.python.org/static/community_logos/python-logo-master-v3-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5959183"/>
            <a:ext cx="2435431" cy="82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023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Detailed System Design and Technical Approach:</a:t>
            </a:r>
            <a:br>
              <a:rPr lang="en-US" dirty="0"/>
            </a:br>
            <a:r>
              <a:rPr lang="en-US" dirty="0"/>
              <a:t>Benchmark Applications Utilized by </a:t>
            </a:r>
            <a:r>
              <a:rPr lang="en-US" dirty="0" err="1"/>
              <a:t>iSensitive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57375"/>
            <a:ext cx="8963025" cy="3226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091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Detailed System Design and Technical Approach:</a:t>
            </a:r>
            <a:br>
              <a:rPr lang="en-US" dirty="0"/>
            </a:br>
            <a:r>
              <a:rPr lang="en-US" dirty="0"/>
              <a:t>Virtual Machine Classifier(</a:t>
            </a:r>
            <a:r>
              <a:rPr lang="en-US" b="1" i="1" dirty="0"/>
              <a:t>offline phase</a:t>
            </a:r>
            <a:r>
              <a:rPr lang="en-US" dirty="0"/>
              <a:t>)</a:t>
            </a:r>
          </a:p>
        </p:txBody>
      </p:sp>
      <p:sp>
        <p:nvSpPr>
          <p:cNvPr id="5" name="Rectangle 4"/>
          <p:cNvSpPr/>
          <p:nvPr/>
        </p:nvSpPr>
        <p:spPr>
          <a:xfrm>
            <a:off x="0" y="1295400"/>
            <a:ext cx="8915399" cy="3785652"/>
          </a:xfrm>
          <a:prstGeom prst="rect">
            <a:avLst/>
          </a:prstGeom>
        </p:spPr>
        <p:txBody>
          <a:bodyPr wrap="square">
            <a:spAutoFit/>
          </a:bodyPr>
          <a:lstStyle/>
          <a:p>
            <a:pPr marL="457200" indent="-457200">
              <a:buFont typeface="Wingdings" panose="05000000000000000000" pitchFamily="2" charset="2"/>
              <a:buChar char="v"/>
            </a:pPr>
            <a:r>
              <a:rPr lang="en-US" sz="2400" dirty="0" err="1">
                <a:solidFill>
                  <a:schemeClr val="tx1">
                    <a:lumMod val="65000"/>
                    <a:lumOff val="35000"/>
                  </a:schemeClr>
                </a:solidFill>
                <a:latin typeface="+mj-lt"/>
              </a:rPr>
              <a:t>iSensitive</a:t>
            </a:r>
            <a:r>
              <a:rPr lang="en-US" sz="2400" dirty="0">
                <a:solidFill>
                  <a:schemeClr val="tx1">
                    <a:lumMod val="65000"/>
                    <a:lumOff val="35000"/>
                  </a:schemeClr>
                </a:solidFill>
                <a:latin typeface="+mj-lt"/>
              </a:rPr>
              <a:t> monitors resource usage data while the Synthetic Workload generator is running</a:t>
            </a:r>
          </a:p>
          <a:p>
            <a:pPr marL="457200" indent="-457200">
              <a:buFont typeface="Wingdings" panose="05000000000000000000" pitchFamily="2" charset="2"/>
              <a:buChar char="v"/>
            </a:pPr>
            <a:r>
              <a:rPr lang="en-US" sz="2400" dirty="0">
                <a:solidFill>
                  <a:schemeClr val="tx1">
                    <a:lumMod val="65000"/>
                    <a:lumOff val="35000"/>
                  </a:schemeClr>
                </a:solidFill>
                <a:latin typeface="+mj-lt"/>
              </a:rPr>
              <a:t>Logs resource usage data of VMs and Hosts</a:t>
            </a:r>
          </a:p>
          <a:p>
            <a:pPr marL="457200" indent="-457200">
              <a:buFont typeface="Wingdings" panose="05000000000000000000" pitchFamily="2" charset="2"/>
              <a:buChar char="v"/>
            </a:pPr>
            <a:r>
              <a:rPr lang="en-US" sz="2400" dirty="0">
                <a:solidFill>
                  <a:schemeClr val="tx1">
                    <a:lumMod val="65000"/>
                    <a:lumOff val="35000"/>
                  </a:schemeClr>
                </a:solidFill>
                <a:latin typeface="+mj-lt"/>
              </a:rPr>
              <a:t>Clusters VMs based on their CPU, memory, and network usage</a:t>
            </a:r>
          </a:p>
          <a:p>
            <a:pPr marL="457200" indent="-457200">
              <a:buFont typeface="Wingdings" panose="05000000000000000000" pitchFamily="2" charset="2"/>
              <a:buChar char="v"/>
            </a:pPr>
            <a:r>
              <a:rPr lang="en-US" sz="2400" dirty="0">
                <a:solidFill>
                  <a:schemeClr val="tx1">
                    <a:lumMod val="65000"/>
                    <a:lumOff val="35000"/>
                  </a:schemeClr>
                </a:solidFill>
                <a:latin typeface="+mj-lt"/>
              </a:rPr>
              <a:t>Disk-intensive applications are not considered</a:t>
            </a:r>
          </a:p>
          <a:p>
            <a:pPr marL="457200" indent="-457200">
              <a:buFont typeface="Wingdings" panose="05000000000000000000" pitchFamily="2" charset="2"/>
              <a:buChar char="v"/>
            </a:pPr>
            <a:endParaRPr lang="en-US" sz="2400" dirty="0">
              <a:solidFill>
                <a:schemeClr val="tx1">
                  <a:lumMod val="65000"/>
                  <a:lumOff val="35000"/>
                </a:schemeClr>
              </a:solidFill>
              <a:latin typeface="+mj-lt"/>
            </a:endParaRPr>
          </a:p>
          <a:p>
            <a:pPr marL="457200" indent="-457200">
              <a:buFont typeface="Wingdings" panose="05000000000000000000" pitchFamily="2" charset="2"/>
              <a:buChar char="v"/>
            </a:pPr>
            <a:r>
              <a:rPr lang="en-US" sz="2400" dirty="0">
                <a:solidFill>
                  <a:schemeClr val="tx1">
                    <a:lumMod val="65000"/>
                    <a:lumOff val="35000"/>
                  </a:schemeClr>
                </a:solidFill>
                <a:latin typeface="+mj-lt"/>
              </a:rPr>
              <a:t>To decide the best number of clusters</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The Silhouette method + K-Means algorithm are employed</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Silhouette value for 5 clusters : 0.66 (Max)</a:t>
            </a:r>
          </a:p>
          <a:p>
            <a:pPr marL="914400" lvl="1" indent="-457200">
              <a:buFont typeface="Wingdings" panose="05000000000000000000" pitchFamily="2" charset="2"/>
              <a:buChar char="v"/>
            </a:pPr>
            <a:r>
              <a:rPr lang="en-US" sz="2400" dirty="0">
                <a:solidFill>
                  <a:schemeClr val="tx1">
                    <a:lumMod val="65000"/>
                    <a:lumOff val="35000"/>
                  </a:schemeClr>
                </a:solidFill>
                <a:latin typeface="+mj-lt"/>
              </a:rPr>
              <a:t>The resulting cluster center points  is shown in the table below.</a:t>
            </a:r>
          </a:p>
        </p:txBody>
      </p:sp>
      <p:sp>
        <p:nvSpPr>
          <p:cNvPr id="6" name="AutoShape 2" descr="Image result for python languag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python languag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557" y="5133975"/>
            <a:ext cx="46005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076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Metrics of Importance</a:t>
            </a:r>
          </a:p>
        </p:txBody>
      </p:sp>
      <p:sp>
        <p:nvSpPr>
          <p:cNvPr id="4" name="Rectangle 3"/>
          <p:cNvSpPr/>
          <p:nvPr/>
        </p:nvSpPr>
        <p:spPr>
          <a:xfrm>
            <a:off x="190500" y="1371600"/>
            <a:ext cx="8953500" cy="4893647"/>
          </a:xfrm>
          <a:prstGeom prst="rect">
            <a:avLst/>
          </a:prstGeom>
        </p:spPr>
        <p:txBody>
          <a:bodyPr wrap="square">
            <a:spAutoFit/>
          </a:bodyPr>
          <a:lstStyle/>
          <a:p>
            <a:r>
              <a:rPr lang="en-US" sz="2400" dirty="0"/>
              <a:t>The following metrics are important for performance-sensitive cloud hosted applications</a:t>
            </a:r>
          </a:p>
          <a:p>
            <a:endParaRPr lang="en-US" sz="2400" dirty="0"/>
          </a:p>
          <a:p>
            <a:pPr marL="342900" indent="-342900">
              <a:buFont typeface="Arial" panose="020B0604020202020204" pitchFamily="34" charset="0"/>
              <a:buChar char="•"/>
            </a:pPr>
            <a:r>
              <a:rPr lang="en-US" sz="2400" dirty="0"/>
              <a:t>Response Time (Latency)</a:t>
            </a:r>
          </a:p>
          <a:p>
            <a:pPr marL="800100" lvl="1" indent="-342900">
              <a:buFont typeface="Arial" panose="020B0604020202020204" pitchFamily="34" charset="0"/>
              <a:buChar char="•"/>
            </a:pPr>
            <a:r>
              <a:rPr lang="en-US" sz="2400" dirty="0"/>
              <a:t>How long it takes to do a task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Throughput</a:t>
            </a:r>
          </a:p>
          <a:p>
            <a:pPr marL="800100" lvl="1" indent="-342900">
              <a:buFont typeface="Arial" panose="020B0604020202020204" pitchFamily="34" charset="0"/>
              <a:buChar char="•"/>
            </a:pPr>
            <a:r>
              <a:rPr lang="en-US" sz="2400" dirty="0"/>
              <a:t>Total work done per unit time</a:t>
            </a:r>
          </a:p>
          <a:p>
            <a:pPr marL="800100" lvl="1" indent="-342900">
              <a:buFont typeface="Arial" panose="020B0604020202020204" pitchFamily="34" charset="0"/>
              <a:buChar char="•"/>
            </a:pPr>
            <a:r>
              <a:rPr lang="en-US" sz="2400" dirty="0"/>
              <a:t>e.g., tasks/transactions/… per hour</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Energy/Power</a:t>
            </a:r>
          </a:p>
          <a:p>
            <a:pPr marL="800100" lvl="1" indent="-342900">
              <a:buFont typeface="Arial" panose="020B0604020202020204" pitchFamily="34" charset="0"/>
              <a:buChar char="•"/>
            </a:pPr>
            <a:r>
              <a:rPr lang="en-US" sz="2400" dirty="0"/>
              <a:t>Measure of work being performed</a:t>
            </a:r>
          </a:p>
          <a:p>
            <a:pPr marL="800100" lvl="1" indent="-342900">
              <a:buFont typeface="Arial" panose="020B0604020202020204" pitchFamily="34" charset="0"/>
              <a:buChar char="•"/>
            </a:pPr>
            <a:r>
              <a:rPr lang="en-US" sz="2400" dirty="0"/>
              <a:t>Increases with clock frequency/voltage</a:t>
            </a:r>
          </a:p>
        </p:txBody>
      </p:sp>
    </p:spTree>
    <p:extLst>
      <p:ext uri="{BB962C8B-B14F-4D97-AF65-F5344CB8AC3E}">
        <p14:creationId xmlns:p14="http://schemas.microsoft.com/office/powerpoint/2010/main" val="3966810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Detailed System Design and Technical Approach:</a:t>
            </a:r>
            <a:br>
              <a:rPr lang="en-US" dirty="0"/>
            </a:br>
            <a:r>
              <a:rPr lang="en-US" sz="3300" dirty="0"/>
              <a:t>Model Learning via Artificial Neural Network(</a:t>
            </a:r>
            <a:r>
              <a:rPr lang="en-US" sz="3300" b="1" i="1" dirty="0"/>
              <a:t>offline</a:t>
            </a:r>
            <a:r>
              <a:rPr lang="en-US" sz="3300" dirty="0"/>
              <a:t>)</a:t>
            </a:r>
          </a:p>
        </p:txBody>
      </p:sp>
      <p:sp>
        <p:nvSpPr>
          <p:cNvPr id="4" name="Rectangle 3"/>
          <p:cNvSpPr/>
          <p:nvPr/>
        </p:nvSpPr>
        <p:spPr>
          <a:xfrm>
            <a:off x="228600" y="3124200"/>
            <a:ext cx="3581400" cy="1923604"/>
          </a:xfrm>
          <a:prstGeom prst="rect">
            <a:avLst/>
          </a:prstGeom>
        </p:spPr>
        <p:txBody>
          <a:bodyPr wrap="square">
            <a:spAutoFit/>
          </a:bodyPr>
          <a:lstStyle/>
          <a:p>
            <a:r>
              <a:rPr lang="en-US" sz="1700" b="1" dirty="0">
                <a:solidFill>
                  <a:schemeClr val="tx1">
                    <a:lumMod val="65000"/>
                    <a:lumOff val="35000"/>
                  </a:schemeClr>
                </a:solidFill>
              </a:rPr>
              <a:t>N1</a:t>
            </a:r>
            <a:r>
              <a:rPr lang="en-US" sz="1700" dirty="0">
                <a:solidFill>
                  <a:schemeClr val="tx1">
                    <a:lumMod val="65000"/>
                    <a:lumOff val="35000"/>
                  </a:schemeClr>
                </a:solidFill>
              </a:rPr>
              <a:t> = Total number of VMs of Cluster 1</a:t>
            </a:r>
          </a:p>
          <a:p>
            <a:r>
              <a:rPr lang="en-US" sz="1700" b="1" dirty="0">
                <a:solidFill>
                  <a:schemeClr val="tx1">
                    <a:lumMod val="65000"/>
                    <a:lumOff val="35000"/>
                  </a:schemeClr>
                </a:solidFill>
              </a:rPr>
              <a:t>N2</a:t>
            </a:r>
            <a:r>
              <a:rPr lang="en-US" sz="1700" dirty="0">
                <a:solidFill>
                  <a:schemeClr val="tx1">
                    <a:lumMod val="65000"/>
                    <a:lumOff val="35000"/>
                  </a:schemeClr>
                </a:solidFill>
              </a:rPr>
              <a:t> = Total number of VMs of Cluster 2</a:t>
            </a:r>
          </a:p>
          <a:p>
            <a:r>
              <a:rPr lang="en-US" sz="1700" b="1" dirty="0">
                <a:solidFill>
                  <a:schemeClr val="tx1">
                    <a:lumMod val="65000"/>
                    <a:lumOff val="35000"/>
                  </a:schemeClr>
                </a:solidFill>
              </a:rPr>
              <a:t>N3</a:t>
            </a:r>
            <a:r>
              <a:rPr lang="en-US" sz="1700" dirty="0">
                <a:solidFill>
                  <a:schemeClr val="tx1">
                    <a:lumMod val="65000"/>
                    <a:lumOff val="35000"/>
                  </a:schemeClr>
                </a:solidFill>
              </a:rPr>
              <a:t> = Total number of VMs of Cluster 3</a:t>
            </a:r>
          </a:p>
          <a:p>
            <a:r>
              <a:rPr lang="en-US" sz="1700" b="1" dirty="0">
                <a:solidFill>
                  <a:schemeClr val="tx1">
                    <a:lumMod val="65000"/>
                    <a:lumOff val="35000"/>
                  </a:schemeClr>
                </a:solidFill>
              </a:rPr>
              <a:t>N4</a:t>
            </a:r>
            <a:r>
              <a:rPr lang="en-US" sz="1700" dirty="0">
                <a:solidFill>
                  <a:schemeClr val="tx1">
                    <a:lumMod val="65000"/>
                    <a:lumOff val="35000"/>
                  </a:schemeClr>
                </a:solidFill>
              </a:rPr>
              <a:t> = Total number of VMs of Cluster 4</a:t>
            </a:r>
          </a:p>
          <a:p>
            <a:r>
              <a:rPr lang="en-US" sz="1700" b="1" dirty="0">
                <a:solidFill>
                  <a:schemeClr val="tx1">
                    <a:lumMod val="65000"/>
                    <a:lumOff val="35000"/>
                  </a:schemeClr>
                </a:solidFill>
              </a:rPr>
              <a:t>N5</a:t>
            </a:r>
            <a:r>
              <a:rPr lang="en-US" sz="1700" dirty="0">
                <a:solidFill>
                  <a:schemeClr val="tx1">
                    <a:lumMod val="65000"/>
                    <a:lumOff val="35000"/>
                  </a:schemeClr>
                </a:solidFill>
              </a:rPr>
              <a:t> = Total number of VMs of Cluster 5</a:t>
            </a:r>
          </a:p>
          <a:p>
            <a:r>
              <a:rPr lang="en-US" sz="1700" b="1" dirty="0">
                <a:solidFill>
                  <a:schemeClr val="tx1">
                    <a:lumMod val="65000"/>
                    <a:lumOff val="35000"/>
                  </a:schemeClr>
                </a:solidFill>
              </a:rPr>
              <a:t>C</a:t>
            </a:r>
            <a:r>
              <a:rPr lang="en-US" sz="1700" dirty="0">
                <a:solidFill>
                  <a:schemeClr val="tx1">
                    <a:lumMod val="65000"/>
                    <a:lumOff val="35000"/>
                  </a:schemeClr>
                </a:solidFill>
              </a:rPr>
              <a:t> = CPU overbooking ratio</a:t>
            </a:r>
          </a:p>
          <a:p>
            <a:r>
              <a:rPr lang="en-US" sz="1700" b="1" dirty="0">
                <a:solidFill>
                  <a:schemeClr val="tx1">
                    <a:lumMod val="65000"/>
                    <a:lumOff val="35000"/>
                  </a:schemeClr>
                </a:solidFill>
              </a:rPr>
              <a:t>PIL</a:t>
            </a:r>
            <a:r>
              <a:rPr lang="en-US" sz="1700" dirty="0">
                <a:solidFill>
                  <a:schemeClr val="tx1">
                    <a:lumMod val="65000"/>
                    <a:lumOff val="35000"/>
                  </a:schemeClr>
                </a:solidFill>
              </a:rPr>
              <a:t>= Performance Interference Level</a:t>
            </a: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1" y="1371600"/>
            <a:ext cx="3763346"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915747" y="1447800"/>
            <a:ext cx="5075853" cy="3170099"/>
          </a:xfrm>
          <a:prstGeom prst="rect">
            <a:avLst/>
          </a:prstGeom>
        </p:spPr>
        <p:txBody>
          <a:bodyPr wrap="square">
            <a:spAutoFit/>
          </a:bodyPr>
          <a:lstStyle/>
          <a:p>
            <a:pPr marL="457200" indent="-457200">
              <a:buFont typeface="Wingdings" panose="05000000000000000000" pitchFamily="2" charset="2"/>
              <a:buChar char="v"/>
            </a:pPr>
            <a:r>
              <a:rPr lang="en-US" sz="2000" dirty="0">
                <a:solidFill>
                  <a:schemeClr val="tx1">
                    <a:lumMod val="65000"/>
                    <a:lumOff val="35000"/>
                  </a:schemeClr>
                </a:solidFill>
                <a:latin typeface="+mj-lt"/>
              </a:rPr>
              <a:t>Captures the relationship between different types and numbers of VMs of the same cluster and the performance interference.</a:t>
            </a:r>
          </a:p>
          <a:p>
            <a:pPr marL="457200" indent="-457200">
              <a:buFont typeface="Wingdings" panose="05000000000000000000" pitchFamily="2" charset="2"/>
              <a:buChar char="v"/>
            </a:pPr>
            <a:endParaRPr lang="en-US" sz="2000" dirty="0">
              <a:solidFill>
                <a:schemeClr val="tx1">
                  <a:lumMod val="65000"/>
                  <a:lumOff val="35000"/>
                </a:schemeClr>
              </a:solidFill>
              <a:latin typeface="+mj-lt"/>
            </a:endParaRPr>
          </a:p>
          <a:p>
            <a:pPr marL="457200" indent="-457200">
              <a:buFont typeface="Wingdings" panose="05000000000000000000" pitchFamily="2" charset="2"/>
              <a:buChar char="v"/>
            </a:pPr>
            <a:r>
              <a:rPr lang="en-US" sz="2000" dirty="0">
                <a:solidFill>
                  <a:schemeClr val="tx1">
                    <a:lumMod val="65000"/>
                    <a:lumOff val="35000"/>
                  </a:schemeClr>
                </a:solidFill>
                <a:latin typeface="+mj-lt"/>
              </a:rPr>
              <a:t>Discovers the patterns of VM combinations and the resulting degree of performance interference</a:t>
            </a:r>
          </a:p>
          <a:p>
            <a:pPr marL="457200" indent="-457200">
              <a:buFont typeface="Wingdings" panose="05000000000000000000" pitchFamily="2" charset="2"/>
              <a:buChar char="v"/>
            </a:pPr>
            <a:endParaRPr lang="en-US" sz="2000" dirty="0">
              <a:solidFill>
                <a:schemeClr val="tx1">
                  <a:lumMod val="65000"/>
                  <a:lumOff val="35000"/>
                </a:schemeClr>
              </a:solidFill>
              <a:latin typeface="+mj-lt"/>
            </a:endParaRPr>
          </a:p>
          <a:p>
            <a:pPr marL="457200" indent="-457200">
              <a:buFont typeface="Wingdings" panose="05000000000000000000" pitchFamily="2" charset="2"/>
              <a:buChar char="v"/>
            </a:pPr>
            <a:r>
              <a:rPr lang="en-US" sz="2000" dirty="0">
                <a:solidFill>
                  <a:schemeClr val="tx1">
                    <a:lumMod val="65000"/>
                    <a:lumOff val="35000"/>
                  </a:schemeClr>
                </a:solidFill>
                <a:latin typeface="+mj-lt"/>
              </a:rPr>
              <a:t>Back propagation-based ANN</a:t>
            </a:r>
          </a:p>
        </p:txBody>
      </p:sp>
      <p:sp>
        <p:nvSpPr>
          <p:cNvPr id="9" name="Rectangle 8"/>
          <p:cNvSpPr/>
          <p:nvPr/>
        </p:nvSpPr>
        <p:spPr>
          <a:xfrm>
            <a:off x="213614" y="5110143"/>
            <a:ext cx="8625585" cy="1661993"/>
          </a:xfrm>
          <a:prstGeom prst="rect">
            <a:avLst/>
          </a:prstGeom>
          <a:solidFill>
            <a:srgbClr val="FFFF00"/>
          </a:solidFill>
          <a:ln>
            <a:solidFill>
              <a:schemeClr val="tx1"/>
            </a:solidFill>
          </a:ln>
        </p:spPr>
        <p:txBody>
          <a:bodyPr wrap="square">
            <a:spAutoFit/>
          </a:bodyPr>
          <a:lstStyle/>
          <a:p>
            <a:r>
              <a:rPr lang="en-US" sz="1700" b="1" dirty="0">
                <a:solidFill>
                  <a:schemeClr val="tx1">
                    <a:lumMod val="65000"/>
                    <a:lumOff val="35000"/>
                  </a:schemeClr>
                </a:solidFill>
              </a:rPr>
              <a:t>PIL</a:t>
            </a:r>
            <a:r>
              <a:rPr lang="en-US" sz="1700" dirty="0">
                <a:solidFill>
                  <a:schemeClr val="tx1">
                    <a:lumMod val="65000"/>
                    <a:lumOff val="35000"/>
                  </a:schemeClr>
                </a:solidFill>
              </a:rPr>
              <a:t>= </a:t>
            </a:r>
            <a:r>
              <a:rPr lang="en-US" sz="1700" i="1" dirty="0">
                <a:solidFill>
                  <a:schemeClr val="tx1">
                    <a:lumMod val="65000"/>
                    <a:lumOff val="35000"/>
                  </a:schemeClr>
                </a:solidFill>
              </a:rPr>
              <a:t>Cache Miss Ratio</a:t>
            </a:r>
            <a:r>
              <a:rPr lang="en-US" sz="1700" dirty="0">
                <a:solidFill>
                  <a:schemeClr val="tx1">
                    <a:lumMod val="65000"/>
                    <a:lumOff val="35000"/>
                  </a:schemeClr>
                </a:solidFill>
              </a:rPr>
              <a:t> + </a:t>
            </a:r>
            <a:r>
              <a:rPr lang="en-US" sz="1700" i="1" dirty="0">
                <a:solidFill>
                  <a:schemeClr val="tx1">
                    <a:lumMod val="65000"/>
                    <a:lumOff val="35000"/>
                  </a:schemeClr>
                </a:solidFill>
              </a:rPr>
              <a:t>Scheduler Wait Time %</a:t>
            </a:r>
            <a:r>
              <a:rPr lang="en-US" sz="1700" dirty="0">
                <a:solidFill>
                  <a:schemeClr val="tx1">
                    <a:lumMod val="65000"/>
                    <a:lumOff val="35000"/>
                  </a:schemeClr>
                </a:solidFill>
              </a:rPr>
              <a:t> + </a:t>
            </a:r>
            <a:r>
              <a:rPr lang="en-US" sz="1700" i="1" dirty="0">
                <a:solidFill>
                  <a:schemeClr val="tx1">
                    <a:lumMod val="65000"/>
                    <a:lumOff val="35000"/>
                  </a:schemeClr>
                </a:solidFill>
              </a:rPr>
              <a:t>Scheduler IO Wait Time %</a:t>
            </a:r>
            <a:r>
              <a:rPr lang="en-US" sz="1700" dirty="0">
                <a:solidFill>
                  <a:schemeClr val="tx1">
                    <a:lumMod val="65000"/>
                    <a:lumOff val="35000"/>
                  </a:schemeClr>
                </a:solidFill>
              </a:rPr>
              <a:t> + </a:t>
            </a:r>
            <a:r>
              <a:rPr lang="en-US" sz="1700" i="1" dirty="0">
                <a:solidFill>
                  <a:schemeClr val="tx1">
                    <a:lumMod val="65000"/>
                    <a:lumOff val="35000"/>
                  </a:schemeClr>
                </a:solidFill>
              </a:rPr>
              <a:t>Guest %</a:t>
            </a:r>
          </a:p>
          <a:p>
            <a:endParaRPr lang="en-US" sz="1700" i="1" dirty="0">
              <a:solidFill>
                <a:schemeClr val="tx1">
                  <a:lumMod val="65000"/>
                  <a:lumOff val="35000"/>
                </a:schemeClr>
              </a:solidFill>
            </a:endParaRPr>
          </a:p>
          <a:p>
            <a:r>
              <a:rPr lang="en-US" sz="1700" b="1" i="1" dirty="0">
                <a:solidFill>
                  <a:schemeClr val="tx1">
                    <a:lumMod val="65000"/>
                    <a:lumOff val="35000"/>
                  </a:schemeClr>
                </a:solidFill>
              </a:rPr>
              <a:t>Cache Miss Ratio: </a:t>
            </a:r>
            <a:r>
              <a:rPr lang="en-US" sz="1700" i="1" dirty="0">
                <a:solidFill>
                  <a:schemeClr val="tx1">
                    <a:lumMod val="65000"/>
                    <a:lumOff val="35000"/>
                  </a:schemeClr>
                </a:solidFill>
              </a:rPr>
              <a:t>Ratio of Last-level cache (LLC) misses to total retired instructions.</a:t>
            </a:r>
          </a:p>
          <a:p>
            <a:r>
              <a:rPr lang="en-US" sz="1700" b="1" i="1" dirty="0">
                <a:solidFill>
                  <a:schemeClr val="tx1">
                    <a:lumMod val="65000"/>
                    <a:lumOff val="35000"/>
                  </a:schemeClr>
                </a:solidFill>
              </a:rPr>
              <a:t>Scheduler Wait Time %: </a:t>
            </a:r>
            <a:r>
              <a:rPr lang="en-US" sz="1700" i="1" dirty="0">
                <a:solidFill>
                  <a:schemeClr val="tx1">
                    <a:lumMod val="65000"/>
                    <a:lumOff val="35000"/>
                  </a:schemeClr>
                </a:solidFill>
              </a:rPr>
              <a:t>Waiting time incurred at scheduler’s run queue.</a:t>
            </a:r>
            <a:endParaRPr lang="en-US" sz="1700" b="1" i="1" dirty="0">
              <a:solidFill>
                <a:schemeClr val="tx1">
                  <a:lumMod val="65000"/>
                  <a:lumOff val="35000"/>
                </a:schemeClr>
              </a:solidFill>
            </a:endParaRPr>
          </a:p>
          <a:p>
            <a:r>
              <a:rPr lang="en-US" sz="1700" b="1" i="1" dirty="0">
                <a:solidFill>
                  <a:schemeClr val="tx1">
                    <a:lumMod val="65000"/>
                    <a:lumOff val="35000"/>
                  </a:schemeClr>
                </a:solidFill>
              </a:rPr>
              <a:t>Scheduler IO Wait Time %: </a:t>
            </a:r>
            <a:r>
              <a:rPr lang="en-US" sz="1700" i="1" dirty="0">
                <a:solidFill>
                  <a:schemeClr val="tx1">
                    <a:lumMod val="65000"/>
                    <a:lumOff val="35000"/>
                  </a:schemeClr>
                </a:solidFill>
              </a:rPr>
              <a:t>Waiting time incurred due to the IO operations.</a:t>
            </a:r>
            <a:endParaRPr lang="en-US" sz="1700" b="1" i="1" dirty="0">
              <a:solidFill>
                <a:schemeClr val="tx1">
                  <a:lumMod val="65000"/>
                  <a:lumOff val="35000"/>
                </a:schemeClr>
              </a:solidFill>
            </a:endParaRPr>
          </a:p>
          <a:p>
            <a:r>
              <a:rPr lang="en-US" sz="1700" b="1" i="1" dirty="0">
                <a:solidFill>
                  <a:schemeClr val="tx1">
                    <a:lumMod val="65000"/>
                    <a:lumOff val="35000"/>
                  </a:schemeClr>
                </a:solidFill>
              </a:rPr>
              <a:t>Guest %: </a:t>
            </a:r>
            <a:r>
              <a:rPr lang="en-US" sz="1700" i="1" dirty="0">
                <a:solidFill>
                  <a:schemeClr val="tx1">
                    <a:lumMod val="65000"/>
                    <a:lumOff val="35000"/>
                  </a:schemeClr>
                </a:solidFill>
              </a:rPr>
              <a:t>Percentage of CPU time spent by all the virtual CPUs on the host machine.</a:t>
            </a:r>
            <a:endParaRPr lang="en-US" sz="1700" b="1" i="1" dirty="0">
              <a:solidFill>
                <a:schemeClr val="tx1">
                  <a:lumMod val="65000"/>
                  <a:lumOff val="35000"/>
                </a:schemeClr>
              </a:solidFill>
            </a:endParaRPr>
          </a:p>
        </p:txBody>
      </p:sp>
    </p:spTree>
    <p:extLst>
      <p:ext uri="{BB962C8B-B14F-4D97-AF65-F5344CB8AC3E}">
        <p14:creationId xmlns:p14="http://schemas.microsoft.com/office/powerpoint/2010/main" val="21607176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Focusing on Online Phase</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3779" y="1600200"/>
            <a:ext cx="717644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828800" y="3886200"/>
            <a:ext cx="5257800" cy="2438400"/>
          </a:xfrm>
          <a:prstGeom prst="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11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Detailed System Design and Technical Approach:</a:t>
            </a:r>
            <a:br>
              <a:rPr lang="en-US" dirty="0"/>
            </a:br>
            <a:r>
              <a:rPr lang="en-US" sz="3300" dirty="0"/>
              <a:t>Interference Model Execution and Monitoring(</a:t>
            </a:r>
            <a:r>
              <a:rPr lang="en-US" sz="3300" b="1" i="1" dirty="0"/>
              <a:t>online</a:t>
            </a:r>
            <a:r>
              <a:rPr lang="en-US" sz="3300" dirty="0"/>
              <a:t>)</a:t>
            </a:r>
          </a:p>
        </p:txBody>
      </p:sp>
      <p:sp>
        <p:nvSpPr>
          <p:cNvPr id="8" name="Rectangle 7"/>
          <p:cNvSpPr/>
          <p:nvPr/>
        </p:nvSpPr>
        <p:spPr>
          <a:xfrm>
            <a:off x="35625" y="1279634"/>
            <a:ext cx="7431975" cy="5632311"/>
          </a:xfrm>
          <a:prstGeom prst="rect">
            <a:avLst/>
          </a:prstGeom>
        </p:spPr>
        <p:txBody>
          <a:bodyPr wrap="square">
            <a:spAutoFit/>
          </a:bodyPr>
          <a:lstStyle/>
          <a:p>
            <a:pPr marL="457200" indent="-457200">
              <a:buFont typeface="Wingdings" panose="05000000000000000000" pitchFamily="2" charset="2"/>
              <a:buChar char="v"/>
            </a:pPr>
            <a:r>
              <a:rPr lang="en-US" sz="2000" dirty="0">
                <a:solidFill>
                  <a:schemeClr val="tx1">
                    <a:lumMod val="65000"/>
                    <a:lumOff val="35000"/>
                  </a:schemeClr>
                </a:solidFill>
                <a:latin typeface="+mj-lt"/>
              </a:rPr>
              <a:t>Decision Maker Component</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Receives a VM placement request</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Iterates over all of the host machines</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Executes trained ANN and predicts PIL on each host</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Places VM on host with the lowest performance interference level</a:t>
            </a:r>
          </a:p>
          <a:p>
            <a:pPr lvl="1"/>
            <a:endParaRPr lang="en-US" sz="2000" dirty="0">
              <a:solidFill>
                <a:schemeClr val="tx1">
                  <a:lumMod val="65000"/>
                  <a:lumOff val="35000"/>
                </a:schemeClr>
              </a:solidFill>
              <a:latin typeface="+mj-lt"/>
            </a:endParaRPr>
          </a:p>
          <a:p>
            <a:pPr marL="457200" indent="-457200">
              <a:buFont typeface="Wingdings" panose="05000000000000000000" pitchFamily="2" charset="2"/>
              <a:buChar char="v"/>
            </a:pPr>
            <a:r>
              <a:rPr lang="en-US" sz="2000" dirty="0">
                <a:solidFill>
                  <a:schemeClr val="tx1">
                    <a:lumMod val="65000"/>
                    <a:lumOff val="35000"/>
                  </a:schemeClr>
                </a:solidFill>
                <a:latin typeface="+mj-lt"/>
              </a:rPr>
              <a:t>Interference Monitoring Component</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Keeps track of error rate at run-time between actual and predicted PIL.</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Different workload patterns that were not known by the trained model might happen &amp; cause high prediction errors.</a:t>
            </a:r>
          </a:p>
          <a:p>
            <a:pPr marL="914400" lvl="1" indent="-457200">
              <a:buFont typeface="Wingdings" panose="05000000000000000000" pitchFamily="2" charset="2"/>
              <a:buChar char="v"/>
            </a:pPr>
            <a:r>
              <a:rPr lang="en-US" sz="2000" dirty="0">
                <a:solidFill>
                  <a:schemeClr val="tx1">
                    <a:lumMod val="65000"/>
                    <a:lumOff val="35000"/>
                  </a:schemeClr>
                </a:solidFill>
                <a:latin typeface="+mj-lt"/>
              </a:rPr>
              <a:t>Responsibilities: (used for model updating &amp;incremental learning)</a:t>
            </a:r>
          </a:p>
          <a:p>
            <a:pPr marL="1371600" lvl="2" indent="-457200">
              <a:buFont typeface="Wingdings" panose="05000000000000000000" pitchFamily="2" charset="2"/>
              <a:buChar char="v"/>
            </a:pPr>
            <a:r>
              <a:rPr lang="en-US" sz="2000" dirty="0">
                <a:solidFill>
                  <a:schemeClr val="tx1">
                    <a:lumMod val="65000"/>
                    <a:lumOff val="35000"/>
                  </a:schemeClr>
                </a:solidFill>
                <a:latin typeface="+mj-lt"/>
              </a:rPr>
              <a:t>If prediction error &gt; configured threshold value</a:t>
            </a:r>
          </a:p>
          <a:p>
            <a:pPr lvl="2"/>
            <a:r>
              <a:rPr lang="en-US" sz="2000" dirty="0">
                <a:solidFill>
                  <a:schemeClr val="tx1">
                    <a:lumMod val="65000"/>
                    <a:lumOff val="35000"/>
                  </a:schemeClr>
                </a:solidFill>
                <a:latin typeface="+mj-lt"/>
              </a:rPr>
              <a:t>	Log actual workload pattern for re-training</a:t>
            </a:r>
          </a:p>
          <a:p>
            <a:pPr marL="1371600" lvl="2" indent="-457200">
              <a:buFont typeface="Wingdings" panose="05000000000000000000" pitchFamily="2" charset="2"/>
              <a:buChar char="v"/>
            </a:pPr>
            <a:r>
              <a:rPr lang="en-US" sz="2000" dirty="0">
                <a:solidFill>
                  <a:schemeClr val="tx1">
                    <a:lumMod val="65000"/>
                    <a:lumOff val="35000"/>
                  </a:schemeClr>
                </a:solidFill>
                <a:latin typeface="+mj-lt"/>
              </a:rPr>
              <a:t>If VM is way off from the actual cluster center points</a:t>
            </a:r>
          </a:p>
          <a:p>
            <a:pPr lvl="2"/>
            <a:r>
              <a:rPr lang="en-US" sz="2000" dirty="0">
                <a:solidFill>
                  <a:schemeClr val="tx1">
                    <a:lumMod val="65000"/>
                    <a:lumOff val="35000"/>
                  </a:schemeClr>
                </a:solidFill>
                <a:latin typeface="+mj-lt"/>
              </a:rPr>
              <a:t>	Log actual VM resource utilization for re-clustering</a:t>
            </a:r>
          </a:p>
        </p:txBody>
      </p:sp>
      <p:pic>
        <p:nvPicPr>
          <p:cNvPr id="7170" name="Picture 2" descr="https://farm4.staticflickr.com/3537/3325813776_877b3fd787_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51" y="1371601"/>
            <a:ext cx="1836451" cy="182879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farm4.staticflickr.com/3047/2891898817_71620104ff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312" y="4953000"/>
            <a:ext cx="2286000" cy="139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055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t>iSensitive</a:t>
            </a:r>
            <a:r>
              <a:rPr lang="en-US" sz="3200" dirty="0"/>
              <a:t> Implementation</a:t>
            </a:r>
            <a:br>
              <a:rPr lang="en-US" sz="3300" dirty="0"/>
            </a:br>
            <a:r>
              <a:rPr lang="en-US" sz="3400" dirty="0"/>
              <a:t>Distributed System Middleware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3" y="1600201"/>
            <a:ext cx="5074137" cy="4800599"/>
          </a:xfrm>
          <a:prstGeom prst="rect">
            <a:avLst/>
          </a:prstGeom>
        </p:spPr>
      </p:pic>
      <p:sp>
        <p:nvSpPr>
          <p:cNvPr id="7" name="Rectangle 6"/>
          <p:cNvSpPr/>
          <p:nvPr/>
        </p:nvSpPr>
        <p:spPr>
          <a:xfrm>
            <a:off x="5197837" y="1508879"/>
            <a:ext cx="3946163" cy="5355312"/>
          </a:xfrm>
          <a:prstGeom prst="rect">
            <a:avLst/>
          </a:prstGeom>
        </p:spPr>
        <p:txBody>
          <a:bodyPr wrap="square">
            <a:spAutoFit/>
          </a:bodyPr>
          <a:lstStyle/>
          <a:p>
            <a:pPr marL="457200" indent="-457200">
              <a:buFont typeface="Wingdings" panose="05000000000000000000" pitchFamily="2" charset="2"/>
              <a:buChar char="v"/>
            </a:pPr>
            <a:r>
              <a:rPr lang="en-US" dirty="0">
                <a:solidFill>
                  <a:schemeClr val="tx1">
                    <a:lumMod val="65000"/>
                    <a:lumOff val="35000"/>
                  </a:schemeClr>
                </a:solidFill>
                <a:latin typeface="+mj-lt"/>
              </a:rPr>
              <a:t>Virtual Machine Manager (</a:t>
            </a:r>
            <a:r>
              <a:rPr lang="en-US" b="1" dirty="0">
                <a:solidFill>
                  <a:schemeClr val="tx1">
                    <a:lumMod val="65000"/>
                    <a:lumOff val="35000"/>
                  </a:schemeClr>
                </a:solidFill>
                <a:latin typeface="+mj-lt"/>
              </a:rPr>
              <a:t>V-Man</a:t>
            </a:r>
            <a:r>
              <a:rPr lang="en-US" dirty="0">
                <a:solidFill>
                  <a:schemeClr val="tx1">
                    <a:lumMod val="65000"/>
                    <a:lumOff val="35000"/>
                  </a:schemeClr>
                </a:solidFill>
                <a:latin typeface="+mj-lt"/>
              </a:rPr>
              <a:t>)</a:t>
            </a:r>
          </a:p>
          <a:p>
            <a:pPr marL="914400" lvl="1" indent="-457200">
              <a:buFont typeface="Wingdings" panose="05000000000000000000" pitchFamily="2" charset="2"/>
              <a:buChar char="v"/>
            </a:pPr>
            <a:r>
              <a:rPr lang="en-US" dirty="0">
                <a:solidFill>
                  <a:schemeClr val="tx1">
                    <a:lumMod val="65000"/>
                    <a:lumOff val="35000"/>
                  </a:schemeClr>
                </a:solidFill>
                <a:latin typeface="+mj-lt"/>
              </a:rPr>
              <a:t>Collects resource usage in the VM (Memory utilization)</a:t>
            </a:r>
          </a:p>
          <a:p>
            <a:pPr marL="914400" lvl="1" indent="-457200">
              <a:buFont typeface="Wingdings" panose="05000000000000000000" pitchFamily="2" charset="2"/>
              <a:buChar char="v"/>
            </a:pPr>
            <a:r>
              <a:rPr lang="en-US" dirty="0">
                <a:solidFill>
                  <a:schemeClr val="tx1">
                    <a:lumMod val="65000"/>
                    <a:lumOff val="35000"/>
                  </a:schemeClr>
                </a:solidFill>
                <a:latin typeface="+mj-lt"/>
              </a:rPr>
              <a:t>Statistics which are only known by the VM’s guest OS kernel</a:t>
            </a:r>
          </a:p>
          <a:p>
            <a:pPr marL="914400" lvl="1" indent="-457200">
              <a:buFont typeface="Wingdings" panose="05000000000000000000" pitchFamily="2" charset="2"/>
              <a:buChar char="v"/>
            </a:pPr>
            <a:r>
              <a:rPr lang="en-US" dirty="0">
                <a:solidFill>
                  <a:schemeClr val="tx1">
                    <a:lumMod val="65000"/>
                    <a:lumOff val="35000"/>
                  </a:schemeClr>
                </a:solidFill>
                <a:latin typeface="+mj-lt"/>
              </a:rPr>
              <a:t>Posts to H-Man</a:t>
            </a:r>
          </a:p>
          <a:p>
            <a:pPr marL="914400" lvl="1" indent="-457200">
              <a:buFont typeface="Wingdings" panose="05000000000000000000" pitchFamily="2" charset="2"/>
              <a:buChar char="v"/>
            </a:pPr>
            <a:endParaRPr lang="en-US" dirty="0">
              <a:solidFill>
                <a:schemeClr val="tx1">
                  <a:lumMod val="65000"/>
                  <a:lumOff val="35000"/>
                </a:schemeClr>
              </a:solidFill>
              <a:latin typeface="+mj-lt"/>
            </a:endParaRPr>
          </a:p>
          <a:p>
            <a:pPr marL="457200" indent="-457200">
              <a:buFont typeface="Wingdings" panose="05000000000000000000" pitchFamily="2" charset="2"/>
              <a:buChar char="v"/>
            </a:pPr>
            <a:r>
              <a:rPr lang="en-US" dirty="0">
                <a:solidFill>
                  <a:schemeClr val="tx1">
                    <a:lumMod val="65000"/>
                    <a:lumOff val="35000"/>
                  </a:schemeClr>
                </a:solidFill>
                <a:latin typeface="+mj-lt"/>
              </a:rPr>
              <a:t>Host Manager (</a:t>
            </a:r>
            <a:r>
              <a:rPr lang="en-US" b="1" dirty="0">
                <a:solidFill>
                  <a:schemeClr val="tx1">
                    <a:lumMod val="65000"/>
                    <a:lumOff val="35000"/>
                  </a:schemeClr>
                </a:solidFill>
                <a:latin typeface="+mj-lt"/>
              </a:rPr>
              <a:t>H-Man</a:t>
            </a:r>
            <a:r>
              <a:rPr lang="en-US" dirty="0">
                <a:solidFill>
                  <a:schemeClr val="tx1">
                    <a:lumMod val="65000"/>
                    <a:lumOff val="35000"/>
                  </a:schemeClr>
                </a:solidFill>
                <a:latin typeface="+mj-lt"/>
              </a:rPr>
              <a:t>)</a:t>
            </a:r>
          </a:p>
          <a:p>
            <a:pPr marL="914400" lvl="1" indent="-457200">
              <a:buFont typeface="Wingdings" panose="05000000000000000000" pitchFamily="2" charset="2"/>
              <a:buChar char="v"/>
            </a:pPr>
            <a:r>
              <a:rPr lang="en-US" dirty="0">
                <a:solidFill>
                  <a:schemeClr val="tx1">
                    <a:lumMod val="65000"/>
                    <a:lumOff val="35000"/>
                  </a:schemeClr>
                </a:solidFill>
                <a:latin typeface="+mj-lt"/>
              </a:rPr>
              <a:t>Accumulates statistics received from V-Man(s) and physical host machine</a:t>
            </a:r>
          </a:p>
          <a:p>
            <a:pPr marL="914400" lvl="1" indent="-457200">
              <a:buFont typeface="Wingdings" panose="05000000000000000000" pitchFamily="2" charset="2"/>
              <a:buChar char="v"/>
            </a:pPr>
            <a:r>
              <a:rPr lang="en-US" dirty="0">
                <a:solidFill>
                  <a:schemeClr val="tx1">
                    <a:lumMod val="65000"/>
                    <a:lumOff val="35000"/>
                  </a:schemeClr>
                </a:solidFill>
                <a:latin typeface="+mj-lt"/>
              </a:rPr>
              <a:t>Posts to C-Man</a:t>
            </a:r>
          </a:p>
          <a:p>
            <a:pPr marL="914400" lvl="1" indent="-457200">
              <a:buFont typeface="Wingdings" panose="05000000000000000000" pitchFamily="2" charset="2"/>
              <a:buChar char="v"/>
            </a:pPr>
            <a:r>
              <a:rPr lang="en-US" dirty="0">
                <a:solidFill>
                  <a:schemeClr val="tx1">
                    <a:lumMod val="65000"/>
                    <a:lumOff val="35000"/>
                  </a:schemeClr>
                </a:solidFill>
                <a:latin typeface="+mj-lt"/>
              </a:rPr>
              <a:t>Handles instant resource usage spikes</a:t>
            </a:r>
          </a:p>
          <a:p>
            <a:pPr marL="914400" lvl="1" indent="-457200">
              <a:buFont typeface="Wingdings" panose="05000000000000000000" pitchFamily="2" charset="2"/>
              <a:buChar char="v"/>
            </a:pPr>
            <a:endParaRPr lang="en-US" dirty="0">
              <a:solidFill>
                <a:schemeClr val="tx1">
                  <a:lumMod val="65000"/>
                  <a:lumOff val="35000"/>
                </a:schemeClr>
              </a:solidFill>
              <a:latin typeface="+mj-lt"/>
            </a:endParaRPr>
          </a:p>
          <a:p>
            <a:pPr marL="457200" indent="-457200">
              <a:buFont typeface="Wingdings" panose="05000000000000000000" pitchFamily="2" charset="2"/>
              <a:buChar char="v"/>
            </a:pPr>
            <a:r>
              <a:rPr lang="en-US" dirty="0">
                <a:solidFill>
                  <a:schemeClr val="tx1">
                    <a:lumMod val="65000"/>
                    <a:lumOff val="35000"/>
                  </a:schemeClr>
                </a:solidFill>
                <a:latin typeface="+mj-lt"/>
              </a:rPr>
              <a:t>Cloud Manager (</a:t>
            </a:r>
            <a:r>
              <a:rPr lang="en-US" b="1" dirty="0">
                <a:solidFill>
                  <a:schemeClr val="tx1">
                    <a:lumMod val="65000"/>
                    <a:lumOff val="35000"/>
                  </a:schemeClr>
                </a:solidFill>
                <a:latin typeface="+mj-lt"/>
              </a:rPr>
              <a:t>C-Man</a:t>
            </a:r>
            <a:r>
              <a:rPr lang="en-US" dirty="0">
                <a:solidFill>
                  <a:schemeClr val="tx1">
                    <a:lumMod val="65000"/>
                    <a:lumOff val="35000"/>
                  </a:schemeClr>
                </a:solidFill>
                <a:latin typeface="+mj-lt"/>
              </a:rPr>
              <a:t>)</a:t>
            </a:r>
          </a:p>
          <a:p>
            <a:pPr marL="914400" lvl="1" indent="-457200">
              <a:buFont typeface="Wingdings" panose="05000000000000000000" pitchFamily="2" charset="2"/>
              <a:buChar char="v"/>
            </a:pPr>
            <a:r>
              <a:rPr lang="en-US" dirty="0">
                <a:solidFill>
                  <a:schemeClr val="tx1">
                    <a:lumMod val="65000"/>
                    <a:lumOff val="35000"/>
                  </a:schemeClr>
                </a:solidFill>
                <a:latin typeface="+mj-lt"/>
              </a:rPr>
              <a:t>Decision maker</a:t>
            </a:r>
          </a:p>
          <a:p>
            <a:pPr marL="914400" lvl="1" indent="-457200">
              <a:buFont typeface="Wingdings" panose="05000000000000000000" pitchFamily="2" charset="2"/>
              <a:buChar char="v"/>
            </a:pPr>
            <a:r>
              <a:rPr lang="en-US" dirty="0">
                <a:solidFill>
                  <a:schemeClr val="tx1">
                    <a:lumMod val="65000"/>
                    <a:lumOff val="35000"/>
                  </a:schemeClr>
                </a:solidFill>
                <a:latin typeface="+mj-lt"/>
              </a:rPr>
              <a:t>Captures overall view of cloud</a:t>
            </a:r>
          </a:p>
        </p:txBody>
      </p:sp>
    </p:spTree>
    <p:extLst>
      <p:ext uri="{BB962C8B-B14F-4D97-AF65-F5344CB8AC3E}">
        <p14:creationId xmlns:p14="http://schemas.microsoft.com/office/powerpoint/2010/main" val="263070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Validating the </a:t>
            </a:r>
            <a:r>
              <a:rPr lang="en-US" sz="3400" dirty="0" err="1"/>
              <a:t>iSensitive</a:t>
            </a:r>
            <a:r>
              <a:rPr lang="en-US" sz="3400" dirty="0"/>
              <a:t> Approach:</a:t>
            </a:r>
            <a:br>
              <a:rPr lang="en-US" sz="3400" dirty="0"/>
            </a:br>
            <a:r>
              <a:rPr lang="en-US" sz="3400" dirty="0"/>
              <a:t>Experimental Setup</a:t>
            </a:r>
          </a:p>
        </p:txBody>
      </p:sp>
      <p:sp>
        <p:nvSpPr>
          <p:cNvPr id="7" name="Rectangle 6"/>
          <p:cNvSpPr/>
          <p:nvPr/>
        </p:nvSpPr>
        <p:spPr>
          <a:xfrm>
            <a:off x="990600" y="1371600"/>
            <a:ext cx="6934199" cy="369332"/>
          </a:xfrm>
          <a:prstGeom prst="rect">
            <a:avLst/>
          </a:prstGeom>
        </p:spPr>
        <p:txBody>
          <a:bodyPr wrap="square">
            <a:spAutoFit/>
          </a:bodyPr>
          <a:lstStyle/>
          <a:p>
            <a:pPr marL="457200" indent="-457200">
              <a:buFont typeface="Wingdings" panose="05000000000000000000" pitchFamily="2" charset="2"/>
              <a:buChar char="v"/>
            </a:pPr>
            <a:r>
              <a:rPr lang="en-US" dirty="0">
                <a:solidFill>
                  <a:schemeClr val="tx1">
                    <a:lumMod val="65000"/>
                    <a:lumOff val="35000"/>
                  </a:schemeClr>
                </a:solidFill>
                <a:latin typeface="+mj-lt"/>
              </a:rPr>
              <a:t>Hardware and Software Specification of the Experiment Host</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31157"/>
            <a:ext cx="5334000" cy="2969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562600"/>
            <a:ext cx="5334000" cy="102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1" y="5163207"/>
            <a:ext cx="5943600" cy="369332"/>
          </a:xfrm>
          <a:prstGeom prst="rect">
            <a:avLst/>
          </a:prstGeom>
        </p:spPr>
        <p:txBody>
          <a:bodyPr wrap="square">
            <a:spAutoFit/>
          </a:bodyPr>
          <a:lstStyle/>
          <a:p>
            <a:pPr marL="457200" indent="-457200">
              <a:buFont typeface="Wingdings" panose="05000000000000000000" pitchFamily="2" charset="2"/>
              <a:buChar char="v"/>
            </a:pPr>
            <a:r>
              <a:rPr lang="en-US" dirty="0">
                <a:solidFill>
                  <a:schemeClr val="tx1">
                    <a:lumMod val="65000"/>
                    <a:lumOff val="35000"/>
                  </a:schemeClr>
                </a:solidFill>
                <a:latin typeface="+mj-lt"/>
              </a:rPr>
              <a:t>Virtualization Specification of the Experiment Host</a:t>
            </a:r>
          </a:p>
        </p:txBody>
      </p:sp>
    </p:spTree>
    <p:extLst>
      <p:ext uri="{BB962C8B-B14F-4D97-AF65-F5344CB8AC3E}">
        <p14:creationId xmlns:p14="http://schemas.microsoft.com/office/powerpoint/2010/main" val="3618216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Validating the </a:t>
            </a:r>
            <a:r>
              <a:rPr lang="en-US" sz="3400" dirty="0" err="1"/>
              <a:t>iSensitive</a:t>
            </a:r>
            <a:r>
              <a:rPr lang="en-US" sz="3400" dirty="0"/>
              <a:t> Approach:</a:t>
            </a:r>
            <a:br>
              <a:rPr lang="en-US" sz="3400" dirty="0"/>
            </a:br>
            <a:r>
              <a:rPr lang="en-US" sz="3400" dirty="0"/>
              <a:t>Experimental Setup</a:t>
            </a:r>
          </a:p>
        </p:txBody>
      </p:sp>
      <p:sp>
        <p:nvSpPr>
          <p:cNvPr id="7" name="Rectangle 6"/>
          <p:cNvSpPr/>
          <p:nvPr/>
        </p:nvSpPr>
        <p:spPr>
          <a:xfrm>
            <a:off x="18802" y="5867400"/>
            <a:ext cx="9144000" cy="923330"/>
          </a:xfrm>
          <a:prstGeom prst="rect">
            <a:avLst/>
          </a:prstGeom>
        </p:spPr>
        <p:txBody>
          <a:bodyPr wrap="square">
            <a:spAutoFit/>
          </a:bodyPr>
          <a:lstStyle/>
          <a:p>
            <a:pPr marL="457200" indent="-457200">
              <a:buFont typeface="Wingdings" panose="05000000000000000000" pitchFamily="2" charset="2"/>
              <a:buChar char="v"/>
            </a:pPr>
            <a:r>
              <a:rPr lang="en-US" b="1" dirty="0">
                <a:solidFill>
                  <a:schemeClr val="tx1">
                    <a:lumMod val="65000"/>
                    <a:lumOff val="35000"/>
                  </a:schemeClr>
                </a:solidFill>
                <a:latin typeface="+mj-lt"/>
              </a:rPr>
              <a:t>Procedure:</a:t>
            </a:r>
            <a:r>
              <a:rPr lang="en-US" dirty="0">
                <a:solidFill>
                  <a:schemeClr val="tx1">
                    <a:lumMod val="65000"/>
                    <a:lumOff val="35000"/>
                  </a:schemeClr>
                </a:solidFill>
                <a:latin typeface="+mj-lt"/>
              </a:rPr>
              <a:t> Experiments were conducted by selecting one of the VMs (</a:t>
            </a:r>
            <a:r>
              <a:rPr lang="en-US" b="1" dirty="0">
                <a:solidFill>
                  <a:schemeClr val="tx1">
                    <a:lumMod val="65000"/>
                    <a:lumOff val="35000"/>
                  </a:schemeClr>
                </a:solidFill>
                <a:latin typeface="+mj-lt"/>
              </a:rPr>
              <a:t>VM4</a:t>
            </a:r>
            <a:r>
              <a:rPr lang="en-US" dirty="0">
                <a:solidFill>
                  <a:schemeClr val="tx1">
                    <a:lumMod val="65000"/>
                    <a:lumOff val="35000"/>
                  </a:schemeClr>
                </a:solidFill>
                <a:latin typeface="+mj-lt"/>
              </a:rPr>
              <a:t>)  from Cluster 3 on Host 1 and requesting a migration decision from </a:t>
            </a:r>
            <a:r>
              <a:rPr lang="en-US" dirty="0" err="1">
                <a:solidFill>
                  <a:schemeClr val="tx1">
                    <a:lumMod val="65000"/>
                    <a:lumOff val="35000"/>
                  </a:schemeClr>
                </a:solidFill>
                <a:latin typeface="+mj-lt"/>
              </a:rPr>
              <a:t>iSensitive</a:t>
            </a:r>
            <a:r>
              <a:rPr lang="en-US" dirty="0">
                <a:solidFill>
                  <a:schemeClr val="tx1">
                    <a:lumMod val="65000"/>
                    <a:lumOff val="35000"/>
                  </a:schemeClr>
                </a:solidFill>
                <a:latin typeface="+mj-lt"/>
              </a:rPr>
              <a:t>, and comparing it with first-fit bin packing heuristic.</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55541"/>
            <a:ext cx="5334000" cy="2743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495799"/>
            <a:ext cx="5181600" cy="1239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562600" y="1447800"/>
            <a:ext cx="3505200" cy="3970318"/>
          </a:xfrm>
          <a:prstGeom prst="rect">
            <a:avLst/>
          </a:prstGeom>
        </p:spPr>
        <p:txBody>
          <a:bodyPr wrap="square">
            <a:spAutoFit/>
          </a:bodyPr>
          <a:lstStyle/>
          <a:p>
            <a:pPr marL="457200" indent="-457200">
              <a:buFont typeface="Wingdings" panose="05000000000000000000" pitchFamily="2" charset="2"/>
              <a:buChar char="v"/>
            </a:pPr>
            <a:r>
              <a:rPr lang="en-US" dirty="0">
                <a:solidFill>
                  <a:schemeClr val="tx1">
                    <a:lumMod val="65000"/>
                    <a:lumOff val="35000"/>
                  </a:schemeClr>
                </a:solidFill>
                <a:latin typeface="+mj-lt"/>
              </a:rPr>
              <a:t>Created 15 VMs on 5 host machines (5 per host)</a:t>
            </a:r>
          </a:p>
          <a:p>
            <a:pPr marL="457200" indent="-457200">
              <a:buFont typeface="Wingdings" panose="05000000000000000000" pitchFamily="2" charset="2"/>
              <a:buChar char="v"/>
            </a:pPr>
            <a:r>
              <a:rPr lang="en-US" dirty="0">
                <a:solidFill>
                  <a:schemeClr val="tx1">
                    <a:lumMod val="65000"/>
                    <a:lumOff val="35000"/>
                  </a:schemeClr>
                </a:solidFill>
                <a:latin typeface="+mj-lt"/>
              </a:rPr>
              <a:t>Each VM has 2 vCPUs and 512MB of Memory</a:t>
            </a:r>
          </a:p>
          <a:p>
            <a:pPr marL="457200" indent="-457200">
              <a:buFont typeface="Wingdings" panose="05000000000000000000" pitchFamily="2" charset="2"/>
              <a:buChar char="v"/>
            </a:pPr>
            <a:r>
              <a:rPr lang="en-US" dirty="0">
                <a:solidFill>
                  <a:schemeClr val="tx1">
                    <a:lumMod val="65000"/>
                    <a:lumOff val="35000"/>
                  </a:schemeClr>
                </a:solidFill>
                <a:latin typeface="+mj-lt"/>
              </a:rPr>
              <a:t>CPU Overbooking ratio for each host machine is 2.5</a:t>
            </a:r>
          </a:p>
          <a:p>
            <a:pPr marL="457200" indent="-457200">
              <a:buFont typeface="Wingdings" panose="05000000000000000000" pitchFamily="2" charset="2"/>
              <a:buChar char="v"/>
            </a:pPr>
            <a:r>
              <a:rPr lang="en-US" dirty="0">
                <a:solidFill>
                  <a:schemeClr val="tx1">
                    <a:lumMod val="65000"/>
                    <a:lumOff val="35000"/>
                  </a:schemeClr>
                </a:solidFill>
                <a:latin typeface="+mj-lt"/>
              </a:rPr>
              <a:t>Workload on VMs is randomly chosen from the benchmarking applications</a:t>
            </a:r>
          </a:p>
          <a:p>
            <a:pPr marL="457200" indent="-457200">
              <a:buFont typeface="Wingdings" panose="05000000000000000000" pitchFamily="2" charset="2"/>
              <a:buChar char="v"/>
            </a:pPr>
            <a:endParaRPr lang="en-US" dirty="0">
              <a:solidFill>
                <a:schemeClr val="tx1">
                  <a:lumMod val="65000"/>
                  <a:lumOff val="35000"/>
                </a:schemeClr>
              </a:solidFill>
              <a:latin typeface="+mj-lt"/>
            </a:endParaRPr>
          </a:p>
          <a:p>
            <a:pPr marL="457200" indent="-457200">
              <a:buFont typeface="Wingdings" panose="05000000000000000000" pitchFamily="2" charset="2"/>
              <a:buChar char="v"/>
            </a:pPr>
            <a:endParaRPr lang="en-US" dirty="0">
              <a:solidFill>
                <a:schemeClr val="tx1">
                  <a:lumMod val="65000"/>
                  <a:lumOff val="35000"/>
                </a:schemeClr>
              </a:solidFill>
              <a:latin typeface="+mj-lt"/>
            </a:endParaRPr>
          </a:p>
          <a:p>
            <a:pPr marL="457200" indent="-457200">
              <a:buFont typeface="Wingdings" panose="05000000000000000000" pitchFamily="2" charset="2"/>
              <a:buChar char="v"/>
            </a:pPr>
            <a:r>
              <a:rPr lang="en-US" dirty="0">
                <a:solidFill>
                  <a:schemeClr val="tx1">
                    <a:lumMod val="65000"/>
                    <a:lumOff val="35000"/>
                  </a:schemeClr>
                </a:solidFill>
                <a:latin typeface="+mj-lt"/>
              </a:rPr>
              <a:t>Number of VMs in each cluster for each host machine is illustrated as in the table.</a:t>
            </a:r>
          </a:p>
        </p:txBody>
      </p:sp>
    </p:spTree>
    <p:extLst>
      <p:ext uri="{BB962C8B-B14F-4D97-AF65-F5344CB8AC3E}">
        <p14:creationId xmlns:p14="http://schemas.microsoft.com/office/powerpoint/2010/main" val="89893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Validating the </a:t>
            </a:r>
            <a:r>
              <a:rPr lang="en-US" sz="3400" dirty="0" err="1"/>
              <a:t>iSensitive</a:t>
            </a:r>
            <a:r>
              <a:rPr lang="en-US" sz="3400" dirty="0"/>
              <a:t> Approach:</a:t>
            </a:r>
            <a:br>
              <a:rPr lang="en-US" sz="3400" dirty="0"/>
            </a:br>
            <a:r>
              <a:rPr lang="en-US" sz="3400" dirty="0"/>
              <a:t>Application Performance Improvement</a:t>
            </a:r>
          </a:p>
        </p:txBody>
      </p:sp>
      <p:sp>
        <p:nvSpPr>
          <p:cNvPr id="7" name="Rectangle 6"/>
          <p:cNvSpPr/>
          <p:nvPr/>
        </p:nvSpPr>
        <p:spPr>
          <a:xfrm>
            <a:off x="4191001" y="1295400"/>
            <a:ext cx="4876800" cy="2862322"/>
          </a:xfrm>
          <a:prstGeom prst="rect">
            <a:avLst/>
          </a:prstGeom>
        </p:spPr>
        <p:txBody>
          <a:bodyPr wrap="square">
            <a:spAutoFit/>
          </a:bodyPr>
          <a:lstStyle/>
          <a:p>
            <a:pPr marL="457200" indent="-457200">
              <a:buFont typeface="Wingdings" panose="05000000000000000000" pitchFamily="2" charset="2"/>
              <a:buChar char="v"/>
            </a:pPr>
            <a:r>
              <a:rPr lang="en-US" dirty="0">
                <a:solidFill>
                  <a:schemeClr val="tx1">
                    <a:lumMod val="65000"/>
                    <a:lumOff val="35000"/>
                  </a:schemeClr>
                </a:solidFill>
                <a:latin typeface="+mj-lt"/>
              </a:rPr>
              <a:t>Apache Web Server’s Performance Results</a:t>
            </a:r>
          </a:p>
          <a:p>
            <a:pPr marL="457200" indent="-457200">
              <a:buFont typeface="Wingdings" panose="05000000000000000000" pitchFamily="2" charset="2"/>
              <a:buChar char="v"/>
            </a:pPr>
            <a:r>
              <a:rPr lang="en-US" dirty="0">
                <a:solidFill>
                  <a:schemeClr val="tx1">
                    <a:lumMod val="65000"/>
                    <a:lumOff val="35000"/>
                  </a:schemeClr>
                </a:solidFill>
                <a:latin typeface="+mj-lt"/>
              </a:rPr>
              <a:t>Host 1: Before Migration</a:t>
            </a:r>
          </a:p>
          <a:p>
            <a:pPr marL="457200" indent="-457200">
              <a:buFont typeface="Wingdings" panose="05000000000000000000" pitchFamily="2" charset="2"/>
              <a:buChar char="v"/>
            </a:pPr>
            <a:r>
              <a:rPr lang="en-US" dirty="0">
                <a:solidFill>
                  <a:schemeClr val="tx1">
                    <a:lumMod val="65000"/>
                    <a:lumOff val="35000"/>
                  </a:schemeClr>
                </a:solidFill>
                <a:latin typeface="+mj-lt"/>
              </a:rPr>
              <a:t>Host 2: First-fit heuristic, Host 4: </a:t>
            </a:r>
            <a:r>
              <a:rPr lang="en-US" dirty="0" err="1">
                <a:solidFill>
                  <a:schemeClr val="tx1">
                    <a:lumMod val="65000"/>
                    <a:lumOff val="35000"/>
                  </a:schemeClr>
                </a:solidFill>
                <a:latin typeface="+mj-lt"/>
              </a:rPr>
              <a:t>iSensitive</a:t>
            </a:r>
            <a:endParaRPr lang="en-US" dirty="0">
              <a:solidFill>
                <a:schemeClr val="tx1">
                  <a:lumMod val="65000"/>
                  <a:lumOff val="35000"/>
                </a:schemeClr>
              </a:solidFill>
              <a:latin typeface="+mj-lt"/>
            </a:endParaRPr>
          </a:p>
          <a:p>
            <a:pPr marL="457200" indent="-457200">
              <a:buFont typeface="Wingdings" panose="05000000000000000000" pitchFamily="2" charset="2"/>
              <a:buChar char="v"/>
            </a:pPr>
            <a:r>
              <a:rPr lang="en-US" b="1" dirty="0">
                <a:solidFill>
                  <a:schemeClr val="tx1">
                    <a:lumMod val="65000"/>
                    <a:lumOff val="35000"/>
                  </a:schemeClr>
                </a:solidFill>
                <a:latin typeface="+mj-lt"/>
              </a:rPr>
              <a:t>First-fit     :</a:t>
            </a:r>
            <a:r>
              <a:rPr lang="en-US" dirty="0">
                <a:solidFill>
                  <a:schemeClr val="tx1">
                    <a:lumMod val="65000"/>
                    <a:lumOff val="35000"/>
                  </a:schemeClr>
                </a:solidFill>
                <a:latin typeface="+mj-lt"/>
              </a:rPr>
              <a:t> 25% Throughput Improvement</a:t>
            </a:r>
          </a:p>
          <a:p>
            <a:pPr marL="457200" indent="-457200">
              <a:buFont typeface="Wingdings" panose="05000000000000000000" pitchFamily="2" charset="2"/>
              <a:buChar char="v"/>
            </a:pPr>
            <a:r>
              <a:rPr lang="en-US" b="1" dirty="0" err="1">
                <a:solidFill>
                  <a:schemeClr val="tx1">
                    <a:lumMod val="65000"/>
                    <a:lumOff val="35000"/>
                  </a:schemeClr>
                </a:solidFill>
                <a:latin typeface="+mj-lt"/>
              </a:rPr>
              <a:t>iSensitive</a:t>
            </a:r>
            <a:r>
              <a:rPr lang="en-US" b="1" dirty="0">
                <a:solidFill>
                  <a:schemeClr val="tx1">
                    <a:lumMod val="65000"/>
                    <a:lumOff val="35000"/>
                  </a:schemeClr>
                </a:solidFill>
                <a:latin typeface="+mj-lt"/>
              </a:rPr>
              <a:t> :</a:t>
            </a:r>
            <a:r>
              <a:rPr lang="en-US" dirty="0">
                <a:solidFill>
                  <a:schemeClr val="tx1">
                    <a:lumMod val="65000"/>
                    <a:lumOff val="35000"/>
                  </a:schemeClr>
                </a:solidFill>
                <a:latin typeface="+mj-lt"/>
              </a:rPr>
              <a:t> 64% Throughput Improvement</a:t>
            </a:r>
          </a:p>
          <a:p>
            <a:pPr marL="457200" indent="-457200">
              <a:buFont typeface="Wingdings" panose="05000000000000000000" pitchFamily="2" charset="2"/>
              <a:buChar char="v"/>
            </a:pPr>
            <a:endParaRPr lang="en-US" dirty="0">
              <a:solidFill>
                <a:schemeClr val="tx1">
                  <a:lumMod val="65000"/>
                  <a:lumOff val="35000"/>
                </a:schemeClr>
              </a:solidFill>
              <a:latin typeface="+mj-lt"/>
            </a:endParaRPr>
          </a:p>
          <a:p>
            <a:pPr marL="457200" indent="-457200">
              <a:buFont typeface="Wingdings" panose="05000000000000000000" pitchFamily="2" charset="2"/>
              <a:buChar char="v"/>
            </a:pPr>
            <a:r>
              <a:rPr lang="en-US" b="1" dirty="0">
                <a:solidFill>
                  <a:schemeClr val="tx1">
                    <a:lumMod val="65000"/>
                    <a:lumOff val="35000"/>
                  </a:schemeClr>
                </a:solidFill>
                <a:latin typeface="+mj-lt"/>
              </a:rPr>
              <a:t>Overhead</a:t>
            </a:r>
            <a:r>
              <a:rPr lang="en-US" dirty="0">
                <a:solidFill>
                  <a:schemeClr val="tx1">
                    <a:lumMod val="65000"/>
                    <a:lumOff val="35000"/>
                  </a:schemeClr>
                </a:solidFill>
                <a:latin typeface="+mj-lt"/>
              </a:rPr>
              <a:t> : ~1% V-Man &amp; C-Man and ~5% H-Man</a:t>
            </a:r>
          </a:p>
          <a:p>
            <a:pPr marL="457200" indent="-457200">
              <a:buFont typeface="Wingdings" panose="05000000000000000000" pitchFamily="2" charset="2"/>
              <a:buChar char="v"/>
            </a:pPr>
            <a:r>
              <a:rPr lang="en-US" dirty="0">
                <a:solidFill>
                  <a:schemeClr val="tx1">
                    <a:lumMod val="65000"/>
                    <a:lumOff val="35000"/>
                  </a:schemeClr>
                </a:solidFill>
                <a:latin typeface="+mj-lt"/>
              </a:rPr>
              <a:t>15 V-Man to the 1 H-Man with 1 sec interval </a:t>
            </a:r>
          </a:p>
          <a:p>
            <a:pPr marL="457200" indent="-457200">
              <a:buFont typeface="Wingdings" panose="05000000000000000000" pitchFamily="2" charset="2"/>
              <a:buChar char="v"/>
            </a:pPr>
            <a:r>
              <a:rPr lang="en-US" dirty="0">
                <a:solidFill>
                  <a:schemeClr val="tx1">
                    <a:lumMod val="65000"/>
                    <a:lumOff val="35000"/>
                  </a:schemeClr>
                </a:solidFill>
                <a:latin typeface="+mj-lt"/>
              </a:rPr>
              <a:t>5 H-Man to the 1 C-Man with 15 sec interval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1319150"/>
            <a:ext cx="4038599" cy="24398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097518"/>
            <a:ext cx="4038599" cy="24398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942" y="4097517"/>
            <a:ext cx="4038599" cy="2439814"/>
          </a:xfrm>
          <a:prstGeom prst="rect">
            <a:avLst/>
          </a:prstGeom>
        </p:spPr>
      </p:pic>
      <p:sp>
        <p:nvSpPr>
          <p:cNvPr id="9" name="Rectangle 10"/>
          <p:cNvSpPr>
            <a:spLocks noChangeArrowheads="1"/>
          </p:cNvSpPr>
          <p:nvPr/>
        </p:nvSpPr>
        <p:spPr bwMode="auto">
          <a:xfrm>
            <a:off x="152400" y="3733800"/>
            <a:ext cx="39060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b="1" dirty="0">
                <a:solidFill>
                  <a:schemeClr val="tx1">
                    <a:lumMod val="65000"/>
                    <a:lumOff val="35000"/>
                  </a:schemeClr>
                </a:solidFill>
                <a:latin typeface="+mj-lt"/>
              </a:rPr>
              <a:t>(a) Throughput on Host 1, 2, and 4</a:t>
            </a:r>
          </a:p>
        </p:txBody>
      </p:sp>
      <p:sp>
        <p:nvSpPr>
          <p:cNvPr id="10" name="Rectangle 10"/>
          <p:cNvSpPr>
            <a:spLocks noChangeArrowheads="1"/>
          </p:cNvSpPr>
          <p:nvPr/>
        </p:nvSpPr>
        <p:spPr bwMode="auto">
          <a:xfrm>
            <a:off x="208728" y="6488668"/>
            <a:ext cx="39060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b="1" dirty="0">
                <a:solidFill>
                  <a:schemeClr val="tx1">
                    <a:lumMod val="65000"/>
                    <a:lumOff val="35000"/>
                  </a:schemeClr>
                </a:solidFill>
                <a:latin typeface="+mj-lt"/>
              </a:rPr>
              <a:t>(b) Response time percentiles on Host 1, 2, and 4</a:t>
            </a:r>
          </a:p>
        </p:txBody>
      </p:sp>
      <p:sp>
        <p:nvSpPr>
          <p:cNvPr id="11" name="Rectangle 10"/>
          <p:cNvSpPr>
            <a:spLocks noChangeArrowheads="1"/>
          </p:cNvSpPr>
          <p:nvPr/>
        </p:nvSpPr>
        <p:spPr bwMode="auto">
          <a:xfrm>
            <a:off x="4846205" y="6529705"/>
            <a:ext cx="39060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en-US" sz="1400" b="1" dirty="0">
                <a:solidFill>
                  <a:schemeClr val="tx1">
                    <a:lumMod val="65000"/>
                    <a:lumOff val="35000"/>
                  </a:schemeClr>
                </a:solidFill>
                <a:latin typeface="+mj-lt"/>
              </a:rPr>
              <a:t>(c) Response time over time on Host 1, 2, and 4</a:t>
            </a:r>
          </a:p>
        </p:txBody>
      </p:sp>
    </p:spTree>
    <p:extLst>
      <p:ext uri="{BB962C8B-B14F-4D97-AF65-F5344CB8AC3E}">
        <p14:creationId xmlns:p14="http://schemas.microsoft.com/office/powerpoint/2010/main" val="3756917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Lessons Learned</a:t>
            </a:r>
          </a:p>
        </p:txBody>
      </p:sp>
      <p:sp>
        <p:nvSpPr>
          <p:cNvPr id="3" name="Rectangle 3"/>
          <p:cNvSpPr txBox="1">
            <a:spLocks noChangeArrowheads="1"/>
          </p:cNvSpPr>
          <p:nvPr/>
        </p:nvSpPr>
        <p:spPr>
          <a:xfrm>
            <a:off x="76200" y="1340068"/>
            <a:ext cx="8915400" cy="5410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v"/>
            </a:pPr>
            <a:r>
              <a:rPr lang="en-US" altLang="en-US" sz="2400" dirty="0">
                <a:solidFill>
                  <a:schemeClr val="tx1">
                    <a:lumMod val="65000"/>
                    <a:lumOff val="35000"/>
                  </a:schemeClr>
                </a:solidFill>
              </a:rPr>
              <a:t>Clustering-based VM placement middleware utilizing artificial neural network helps to capture best VM collocation patterns and find aptly-suited host machine for VM migration decisions.</a:t>
            </a:r>
          </a:p>
          <a:p>
            <a:pPr>
              <a:lnSpc>
                <a:spcPct val="90000"/>
              </a:lnSpc>
              <a:buFont typeface="Wingdings" panose="05000000000000000000" pitchFamily="2" charset="2"/>
              <a:buChar char="v"/>
            </a:pPr>
            <a:endParaRPr lang="en-US" altLang="en-US" sz="2400" dirty="0">
              <a:solidFill>
                <a:schemeClr val="tx1">
                  <a:lumMod val="65000"/>
                  <a:lumOff val="35000"/>
                </a:schemeClr>
              </a:solidFill>
            </a:endParaRPr>
          </a:p>
          <a:p>
            <a:pPr>
              <a:lnSpc>
                <a:spcPct val="90000"/>
              </a:lnSpc>
              <a:buFont typeface="Wingdings" panose="05000000000000000000" pitchFamily="2" charset="2"/>
              <a:buChar char="v"/>
            </a:pPr>
            <a:r>
              <a:rPr lang="en-US" altLang="en-US" sz="2400" dirty="0">
                <a:solidFill>
                  <a:schemeClr val="tx1">
                    <a:lumMod val="65000"/>
                    <a:lumOff val="35000"/>
                  </a:schemeClr>
                </a:solidFill>
              </a:rPr>
              <a:t>Hardware-level performance statistics can be analyzed in deep and performance-interference model can be enhanced with additional parameters.</a:t>
            </a:r>
          </a:p>
          <a:p>
            <a:pPr marL="0" indent="0">
              <a:lnSpc>
                <a:spcPct val="90000"/>
              </a:lnSpc>
              <a:buNone/>
            </a:pPr>
            <a:endParaRPr lang="en-US" altLang="en-US" sz="2400" dirty="0">
              <a:solidFill>
                <a:schemeClr val="tx1">
                  <a:lumMod val="65000"/>
                  <a:lumOff val="35000"/>
                </a:schemeClr>
              </a:solidFill>
            </a:endParaRPr>
          </a:p>
          <a:p>
            <a:pPr marL="0" indent="0">
              <a:lnSpc>
                <a:spcPct val="90000"/>
              </a:lnSpc>
              <a:buNone/>
            </a:pPr>
            <a:endParaRPr lang="en-US" sz="2400" dirty="0">
              <a:solidFill>
                <a:schemeClr val="tx1">
                  <a:lumMod val="65000"/>
                  <a:lumOff val="35000"/>
                </a:schemeClr>
              </a:solidFill>
            </a:endParaRPr>
          </a:p>
        </p:txBody>
      </p:sp>
    </p:spTree>
    <p:extLst>
      <p:ext uri="{BB962C8B-B14F-4D97-AF65-F5344CB8AC3E}">
        <p14:creationId xmlns:p14="http://schemas.microsoft.com/office/powerpoint/2010/main" val="813975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INDICES (</a:t>
            </a:r>
            <a:r>
              <a:rPr lang="en-US" dirty="0" err="1"/>
              <a:t>INtelligent</a:t>
            </a:r>
            <a:r>
              <a:rPr lang="en-US" dirty="0"/>
              <a:t> </a:t>
            </a:r>
            <a:r>
              <a:rPr lang="en-US" dirty="0" err="1"/>
              <a:t>Deployer</a:t>
            </a:r>
            <a:r>
              <a:rPr lang="en-US" dirty="0"/>
              <a:t> for </a:t>
            </a:r>
            <a:r>
              <a:rPr lang="en-US" dirty="0" err="1"/>
              <a:t>ubIquitous</a:t>
            </a:r>
            <a:r>
              <a:rPr lang="en-US" dirty="0"/>
              <a:t> Cloud and Edge Services)</a:t>
            </a:r>
            <a:br>
              <a:rPr lang="en-US" dirty="0"/>
            </a:br>
            <a:endParaRPr lang="en-US" dirty="0"/>
          </a:p>
        </p:txBody>
      </p:sp>
      <p:sp>
        <p:nvSpPr>
          <p:cNvPr id="3" name="Text Placeholder 2"/>
          <p:cNvSpPr>
            <a:spLocks noGrp="1"/>
          </p:cNvSpPr>
          <p:nvPr>
            <p:ph type="body" idx="1"/>
          </p:nvPr>
        </p:nvSpPr>
        <p:spPr/>
        <p:txBody>
          <a:bodyPr/>
          <a:lstStyle/>
          <a:p>
            <a:r>
              <a:rPr lang="en-US" dirty="0"/>
              <a:t>CASE STUDY</a:t>
            </a:r>
          </a:p>
        </p:txBody>
      </p:sp>
      <p:sp>
        <p:nvSpPr>
          <p:cNvPr id="4" name="TextBox 3"/>
          <p:cNvSpPr txBox="1"/>
          <p:nvPr/>
        </p:nvSpPr>
        <p:spPr>
          <a:xfrm>
            <a:off x="371475" y="6412468"/>
            <a:ext cx="8458200" cy="369332"/>
          </a:xfrm>
          <a:prstGeom prst="rect">
            <a:avLst/>
          </a:prstGeom>
          <a:noFill/>
        </p:spPr>
        <p:txBody>
          <a:bodyPr wrap="square" rtlCol="0">
            <a:spAutoFit/>
          </a:bodyPr>
          <a:lstStyle/>
          <a:p>
            <a:r>
              <a:rPr lang="en-US" sz="900" dirty="0"/>
              <a:t>Shashank Shekhar, Ajay Chhokra, Anirban Bhattacharjee, Guillaume Aupy, and Aniruddha Gokhale. "INDICES: Exploiting Edge Resources for Performance-aware Cloud-hosted Services." In </a:t>
            </a:r>
            <a:r>
              <a:rPr lang="en-US" sz="900" i="1" dirty="0"/>
              <a:t>1st IEEE International Conference on Fog and Edge Computing (ICFEC), Madrid, Spain</a:t>
            </a:r>
            <a:r>
              <a:rPr lang="en-US" sz="900" dirty="0"/>
              <a:t>. 2017.</a:t>
            </a:r>
          </a:p>
        </p:txBody>
      </p:sp>
    </p:spTree>
    <p:extLst>
      <p:ext uri="{BB962C8B-B14F-4D97-AF65-F5344CB8AC3E}">
        <p14:creationId xmlns:p14="http://schemas.microsoft.com/office/powerpoint/2010/main" val="3190623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12" y="2961891"/>
            <a:ext cx="6182588" cy="2753109"/>
          </a:xfrm>
          <a:prstGeom prst="rect">
            <a:avLst/>
          </a:prstGeom>
        </p:spPr>
      </p:pic>
      <p:sp>
        <p:nvSpPr>
          <p:cNvPr id="2" name="Title 1"/>
          <p:cNvSpPr>
            <a:spLocks noGrp="1"/>
          </p:cNvSpPr>
          <p:nvPr>
            <p:ph type="title"/>
          </p:nvPr>
        </p:nvSpPr>
        <p:spPr>
          <a:xfrm>
            <a:off x="152400" y="76200"/>
            <a:ext cx="8839200" cy="1143000"/>
          </a:xfrm>
        </p:spPr>
        <p:txBody>
          <a:bodyPr>
            <a:normAutofit fontScale="90000"/>
          </a:bodyPr>
          <a:lstStyle/>
          <a:p>
            <a:r>
              <a:rPr lang="en-US" dirty="0"/>
              <a:t>Resource Management across Cloud-Fog-Edge Resources with Performance Interference Focus</a:t>
            </a:r>
          </a:p>
        </p:txBody>
      </p:sp>
      <p:sp>
        <p:nvSpPr>
          <p:cNvPr id="4" name="Rectangle 3"/>
          <p:cNvSpPr/>
          <p:nvPr/>
        </p:nvSpPr>
        <p:spPr>
          <a:xfrm>
            <a:off x="152400" y="1295400"/>
            <a:ext cx="8915400" cy="1015663"/>
          </a:xfrm>
          <a:prstGeom prst="rect">
            <a:avLst/>
          </a:prstGeom>
        </p:spPr>
        <p:txBody>
          <a:bodyPr wrap="square">
            <a:spAutoFit/>
          </a:bodyPr>
          <a:lstStyle/>
          <a:p>
            <a:pPr marL="285750" indent="-285750">
              <a:buFont typeface="Arial" panose="020B0604020202020204" pitchFamily="34" charset="0"/>
              <a:buChar char="•"/>
            </a:pPr>
            <a:r>
              <a:rPr lang="en-US" sz="2000" dirty="0"/>
              <a:t>Cloud is an attractive hosting platform for a variety of latency-critical applications</a:t>
            </a:r>
          </a:p>
          <a:p>
            <a:pPr marL="285750" indent="-285750">
              <a:buFont typeface="Arial" panose="020B0604020202020204" pitchFamily="34" charset="0"/>
              <a:buChar char="•"/>
            </a:pPr>
            <a:r>
              <a:rPr lang="en-US" sz="2000" dirty="0"/>
              <a:t>End-to-end latency for cloud-hosted applications is computed as:</a:t>
            </a:r>
          </a:p>
          <a:p>
            <a:endParaRPr lang="en-US" sz="2000" dirty="0"/>
          </a:p>
        </p:txBody>
      </p:sp>
      <p:sp>
        <p:nvSpPr>
          <p:cNvPr id="9" name="Rectangle 8"/>
          <p:cNvSpPr/>
          <p:nvPr/>
        </p:nvSpPr>
        <p:spPr>
          <a:xfrm>
            <a:off x="152400" y="5562600"/>
            <a:ext cx="8877300" cy="1323439"/>
          </a:xfrm>
          <a:prstGeom prst="rect">
            <a:avLst/>
          </a:prstGeom>
        </p:spPr>
        <p:txBody>
          <a:bodyPr wrap="square">
            <a:spAutoFit/>
          </a:bodyPr>
          <a:lstStyle/>
          <a:p>
            <a:pPr marL="285750" indent="-285750">
              <a:buFont typeface="Arial" panose="020B0604020202020204" pitchFamily="34" charset="0"/>
              <a:buChar char="•"/>
            </a:pPr>
            <a:r>
              <a:rPr lang="en-US" sz="2000" dirty="0"/>
              <a:t>However, latencies exceeding 100 milliseconds result in unacceptable user experience for interactive applications</a:t>
            </a:r>
          </a:p>
          <a:p>
            <a:pPr marL="285750" indent="-285750">
              <a:buFont typeface="Arial" panose="020B0604020202020204" pitchFamily="34" charset="0"/>
              <a:buChar char="•"/>
            </a:pPr>
            <a:r>
              <a:rPr lang="en-US" sz="2000" dirty="0"/>
              <a:t>For geographically distributed users, latencies may be on the order of several hundreds of milliseconds</a:t>
            </a:r>
          </a:p>
        </p:txBody>
      </p:sp>
      <p:pic>
        <p:nvPicPr>
          <p:cNvPr id="3" name="Picture 2"/>
          <p:cNvPicPr>
            <a:picLocks noChangeAspect="1"/>
          </p:cNvPicPr>
          <p:nvPr/>
        </p:nvPicPr>
        <p:blipFill>
          <a:blip r:embed="rId4"/>
          <a:stretch>
            <a:fillRect/>
          </a:stretch>
        </p:blipFill>
        <p:spPr>
          <a:xfrm>
            <a:off x="838200" y="2012048"/>
            <a:ext cx="6853237" cy="334458"/>
          </a:xfrm>
          <a:prstGeom prst="rect">
            <a:avLst/>
          </a:prstGeom>
        </p:spPr>
      </p:pic>
      <p:sp>
        <p:nvSpPr>
          <p:cNvPr id="10" name="Speech Bubble: Rectangle 10"/>
          <p:cNvSpPr/>
          <p:nvPr/>
        </p:nvSpPr>
        <p:spPr>
          <a:xfrm>
            <a:off x="3429000" y="2480665"/>
            <a:ext cx="2743200" cy="693163"/>
          </a:xfrm>
          <a:prstGeom prst="wedgeRectCallout">
            <a:avLst>
              <a:gd name="adj1" fmla="val 8362"/>
              <a:gd name="adj2" fmla="val 95851"/>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Can be reduced by fog and edge computing</a:t>
            </a:r>
          </a:p>
        </p:txBody>
      </p:sp>
      <p:sp>
        <p:nvSpPr>
          <p:cNvPr id="14" name="TextBox 13"/>
          <p:cNvSpPr txBox="1"/>
          <p:nvPr/>
        </p:nvSpPr>
        <p:spPr>
          <a:xfrm>
            <a:off x="152400" y="5619750"/>
            <a:ext cx="8534400" cy="1200329"/>
          </a:xfrm>
          <a:prstGeom prst="rect">
            <a:avLst/>
          </a:prstGeom>
          <a:solidFill>
            <a:srgbClr val="FFFF00"/>
          </a:solidFill>
        </p:spPr>
        <p:txBody>
          <a:bodyPr wrap="square" rtlCol="0">
            <a:spAutoFit/>
          </a:bodyPr>
          <a:lstStyle/>
          <a:p>
            <a:r>
              <a:rPr lang="en-US" sz="2400" dirty="0"/>
              <a:t>Our research has designed the algorithms and systems software to make runtime decisions on exploiting the fog/edge resources for cloud-hosted latency-sensitive applications</a:t>
            </a:r>
          </a:p>
        </p:txBody>
      </p:sp>
    </p:spTree>
    <p:extLst>
      <p:ext uri="{BB962C8B-B14F-4D97-AF65-F5344CB8AC3E}">
        <p14:creationId xmlns:p14="http://schemas.microsoft.com/office/powerpoint/2010/main" val="3643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l"/>
            <a:r>
              <a:rPr lang="en-US" sz="3200" dirty="0"/>
              <a:t>Cycles Per Instruction (CPI):</a:t>
            </a:r>
            <a:br>
              <a:rPr lang="en-US" sz="3200" dirty="0"/>
            </a:br>
            <a:r>
              <a:rPr lang="en-US" sz="3200" dirty="0"/>
              <a:t>A Measure of Program Execution time</a:t>
            </a:r>
          </a:p>
        </p:txBody>
      </p:sp>
      <p:sp>
        <p:nvSpPr>
          <p:cNvPr id="118787" name="Rectangle 3"/>
          <p:cNvSpPr>
            <a:spLocks noGrp="1" noChangeArrowheads="1"/>
          </p:cNvSpPr>
          <p:nvPr>
            <p:ph type="body" idx="1"/>
          </p:nvPr>
        </p:nvSpPr>
        <p:spPr>
          <a:xfrm>
            <a:off x="228600" y="1679575"/>
            <a:ext cx="8839200" cy="4876800"/>
          </a:xfrm>
        </p:spPr>
        <p:txBody>
          <a:bodyPr lIns="0" rIns="0"/>
          <a:lstStyle/>
          <a:p>
            <a:pPr>
              <a:buFont typeface="Wingdings" charset="0"/>
              <a:buNone/>
            </a:pPr>
            <a:r>
              <a:rPr lang="en-US" dirty="0">
                <a:cs typeface="Arial" charset="0"/>
              </a:rPr>
              <a:t> </a:t>
            </a:r>
          </a:p>
          <a:p>
            <a:pPr>
              <a:buFont typeface="Wingdings" charset="0"/>
              <a:buNone/>
            </a:pPr>
            <a:endParaRPr lang="en-US" dirty="0">
              <a:cs typeface="Arial" charset="0"/>
            </a:endParaRPr>
          </a:p>
          <a:p>
            <a:pPr>
              <a:buFont typeface="Wingdings" charset="0"/>
              <a:buNone/>
            </a:pPr>
            <a:r>
              <a:rPr lang="en-US" dirty="0">
                <a:cs typeface="Arial" charset="0"/>
              </a:rPr>
              <a:t>   ~= Instruction_count * CPI</a:t>
            </a:r>
            <a:r>
              <a:rPr lang="en-US" baseline="-25000" dirty="0">
                <a:cs typeface="Arial" charset="0"/>
              </a:rPr>
              <a:t>avg</a:t>
            </a:r>
            <a:r>
              <a:rPr lang="en-US" dirty="0">
                <a:cs typeface="Arial" charset="0"/>
              </a:rPr>
              <a:t> * clock_cycle_time</a:t>
            </a:r>
            <a:endParaRPr lang="el-GR" dirty="0">
              <a:cs typeface="Arial" charset="0"/>
            </a:endParaRPr>
          </a:p>
        </p:txBody>
      </p:sp>
      <p:sp>
        <p:nvSpPr>
          <p:cNvPr id="118793" name="AutoShape 9"/>
          <p:cNvSpPr>
            <a:spLocks/>
          </p:cNvSpPr>
          <p:nvPr/>
        </p:nvSpPr>
        <p:spPr bwMode="auto">
          <a:xfrm rot="16200000">
            <a:off x="2439193" y="2056605"/>
            <a:ext cx="160337" cy="2743200"/>
          </a:xfrm>
          <a:prstGeom prst="leftBrace">
            <a:avLst>
              <a:gd name="adj1" fmla="val 118977"/>
              <a:gd name="adj2" fmla="val 50000"/>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a:p>
        </p:txBody>
      </p:sp>
      <p:sp>
        <p:nvSpPr>
          <p:cNvPr id="118794" name="AutoShape 10"/>
          <p:cNvSpPr>
            <a:spLocks/>
          </p:cNvSpPr>
          <p:nvPr/>
        </p:nvSpPr>
        <p:spPr bwMode="auto">
          <a:xfrm rot="16200000">
            <a:off x="4649787" y="2978150"/>
            <a:ext cx="174625" cy="930275"/>
          </a:xfrm>
          <a:prstGeom prst="leftBrace">
            <a:avLst>
              <a:gd name="adj1" fmla="val 44394"/>
              <a:gd name="adj2" fmla="val 50000"/>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a:p>
        </p:txBody>
      </p:sp>
      <p:sp>
        <p:nvSpPr>
          <p:cNvPr id="118795" name="AutoShape 11"/>
          <p:cNvSpPr>
            <a:spLocks/>
          </p:cNvSpPr>
          <p:nvPr/>
        </p:nvSpPr>
        <p:spPr bwMode="auto">
          <a:xfrm rot="16200000">
            <a:off x="6792914" y="2143124"/>
            <a:ext cx="215900" cy="2667001"/>
          </a:xfrm>
          <a:prstGeom prst="leftBrace">
            <a:avLst>
              <a:gd name="adj1" fmla="val 92096"/>
              <a:gd name="adj2" fmla="val 50000"/>
            </a:avLst>
          </a:prstGeom>
          <a:noFill/>
          <a:ln w="12700">
            <a:solidFill>
              <a:schemeClr val="tx1"/>
            </a:solidFill>
            <a:round/>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a:p>
        </p:txBody>
      </p:sp>
      <p:graphicFrame>
        <p:nvGraphicFramePr>
          <p:cNvPr id="18" name="Object 6"/>
          <p:cNvGraphicFramePr>
            <a:graphicFrameLocks noChangeAspect="1"/>
          </p:cNvGraphicFramePr>
          <p:nvPr>
            <p:extLst>
              <p:ext uri="{D42A27DB-BD31-4B8C-83A1-F6EECF244321}">
                <p14:modId xmlns:p14="http://schemas.microsoft.com/office/powerpoint/2010/main" val="1476883473"/>
              </p:ext>
            </p:extLst>
          </p:nvPr>
        </p:nvGraphicFramePr>
        <p:xfrm>
          <a:off x="2698750" y="4997450"/>
          <a:ext cx="3886200" cy="865188"/>
        </p:xfrm>
        <a:graphic>
          <a:graphicData uri="http://schemas.openxmlformats.org/presentationml/2006/ole">
            <mc:AlternateContent xmlns:mc="http://schemas.openxmlformats.org/markup-compatibility/2006">
              <mc:Choice xmlns:v="urn:schemas-microsoft-com:vml" Requires="v">
                <p:oleObj spid="_x0000_s6252" name="Equation" r:id="rId3" imgW="1765080" imgH="393480" progId="Equation.3">
                  <p:embed/>
                </p:oleObj>
              </mc:Choice>
              <mc:Fallback>
                <p:oleObj name="Equation" r:id="rId3" imgW="1765080" imgH="393480" progId="Equation.3">
                  <p:embed/>
                  <p:pic>
                    <p:nvPicPr>
                      <p:cNvPr id="18" name="Object 6"/>
                      <p:cNvPicPr>
                        <a:picLocks noChangeAspect="1" noChangeArrowheads="1"/>
                      </p:cNvPicPr>
                      <p:nvPr/>
                    </p:nvPicPr>
                    <p:blipFill>
                      <a:blip r:embed="rId4"/>
                      <a:srcRect/>
                      <a:stretch>
                        <a:fillRect/>
                      </a:stretch>
                    </p:blipFill>
                    <p:spPr bwMode="auto">
                      <a:xfrm>
                        <a:off x="2698750" y="4997450"/>
                        <a:ext cx="3886200" cy="865188"/>
                      </a:xfrm>
                      <a:prstGeom prst="rect">
                        <a:avLst/>
                      </a:prstGeom>
                      <a:noFill/>
                      <a:ln>
                        <a:noFill/>
                      </a:ln>
                      <a:effectLst/>
                      <a:extLst/>
                    </p:spPr>
                  </p:pic>
                </p:oleObj>
              </mc:Fallback>
            </mc:AlternateContent>
          </a:graphicData>
        </a:graphic>
      </p:graphicFrame>
      <p:graphicFrame>
        <p:nvGraphicFramePr>
          <p:cNvPr id="21" name="Content Placeholder 3"/>
          <p:cNvGraphicFramePr>
            <a:graphicFrameLocks noChangeAspect="1"/>
          </p:cNvGraphicFramePr>
          <p:nvPr>
            <p:extLst/>
          </p:nvPr>
        </p:nvGraphicFramePr>
        <p:xfrm>
          <a:off x="1447568" y="1679575"/>
          <a:ext cx="6020032" cy="990600"/>
        </p:xfrm>
        <a:graphic>
          <a:graphicData uri="http://schemas.openxmlformats.org/presentationml/2006/ole">
            <mc:AlternateContent xmlns:mc="http://schemas.openxmlformats.org/markup-compatibility/2006">
              <mc:Choice xmlns:v="urn:schemas-microsoft-com:vml" Requires="v">
                <p:oleObj spid="_x0000_s6253" name="Equation" r:id="rId5" imgW="2705100" imgH="444500" progId="Equation.3">
                  <p:embed/>
                </p:oleObj>
              </mc:Choice>
              <mc:Fallback>
                <p:oleObj name="Equation" r:id="rId5" imgW="2705100" imgH="444500" progId="Equation.3">
                  <p:embed/>
                  <p:pic>
                    <p:nvPicPr>
                      <p:cNvPr id="21" name="Content Placeholder 3"/>
                      <p:cNvPicPr/>
                      <p:nvPr/>
                    </p:nvPicPr>
                    <p:blipFill>
                      <a:blip r:embed="rId6"/>
                      <a:stretch>
                        <a:fillRect/>
                      </a:stretch>
                    </p:blipFill>
                    <p:spPr>
                      <a:xfrm>
                        <a:off x="1447568" y="1679575"/>
                        <a:ext cx="6020032" cy="990600"/>
                      </a:xfrm>
                      <a:prstGeom prst="rect">
                        <a:avLst/>
                      </a:prstGeom>
                      <a:solidFill>
                        <a:schemeClr val="bg1"/>
                      </a:solidFill>
                    </p:spPr>
                  </p:pic>
                </p:oleObj>
              </mc:Fallback>
            </mc:AlternateContent>
          </a:graphicData>
        </a:graphic>
      </p:graphicFrame>
      <p:sp>
        <p:nvSpPr>
          <p:cNvPr id="4" name="TextBox 3"/>
          <p:cNvSpPr txBox="1"/>
          <p:nvPr/>
        </p:nvSpPr>
        <p:spPr>
          <a:xfrm>
            <a:off x="4384760" y="1371600"/>
            <a:ext cx="2337951" cy="276999"/>
          </a:xfrm>
          <a:prstGeom prst="rect">
            <a:avLst/>
          </a:prstGeom>
          <a:noFill/>
        </p:spPr>
        <p:txBody>
          <a:bodyPr wrap="none" lIns="0" rIns="0" rtlCol="0">
            <a:spAutoFit/>
          </a:bodyPr>
          <a:lstStyle/>
          <a:p>
            <a:pPr algn="ctr"/>
            <a:r>
              <a:rPr lang="en-US" sz="1200" i="1" dirty="0"/>
              <a:t>Number of instruction classes</a:t>
            </a:r>
          </a:p>
        </p:txBody>
      </p:sp>
      <p:sp>
        <p:nvSpPr>
          <p:cNvPr id="5" name="Oval 4"/>
          <p:cNvSpPr/>
          <p:nvPr/>
        </p:nvSpPr>
        <p:spPr>
          <a:xfrm>
            <a:off x="3962400" y="1752600"/>
            <a:ext cx="304800" cy="304800"/>
          </a:xfrm>
          <a:prstGeom prst="ellipse">
            <a:avLst/>
          </a:prstGeom>
          <a:ln w="22225">
            <a:solidFill>
              <a:srgbClr val="800000"/>
            </a:solidFill>
            <a:headEnd type="arrow"/>
            <a:tailEnd type="arrow"/>
          </a:ln>
          <a:effectLst/>
        </p:spPr>
        <p:txBody>
          <a:bodyPr rot="0" spcFirstLastPara="0" vertOverflow="overflow" horzOverflow="overflow" vert="horz" wrap="square" lIns="0" tIns="46038" rIns="0" bIns="46038"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400" dirty="0">
              <a:latin typeface="Verdana" pitchFamily="34" charset="0"/>
            </a:endParaRPr>
          </a:p>
        </p:txBody>
      </p:sp>
      <p:cxnSp>
        <p:nvCxnSpPr>
          <p:cNvPr id="7" name="Straight Arrow Connector 6"/>
          <p:cNvCxnSpPr/>
          <p:nvPr/>
        </p:nvCxnSpPr>
        <p:spPr bwMode="auto">
          <a:xfrm flipV="1">
            <a:off x="4267200" y="1600200"/>
            <a:ext cx="304800" cy="15240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910533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Emerging Cloud-Fog-Edge Computing Architectures</a:t>
            </a:r>
          </a:p>
        </p:txBody>
      </p:sp>
      <p:pic>
        <p:nvPicPr>
          <p:cNvPr id="5" name="Picture 4"/>
          <p:cNvPicPr>
            <a:picLocks noChangeAspect="1"/>
          </p:cNvPicPr>
          <p:nvPr/>
        </p:nvPicPr>
        <p:blipFill>
          <a:blip r:embed="rId2"/>
          <a:stretch>
            <a:fillRect/>
          </a:stretch>
        </p:blipFill>
        <p:spPr>
          <a:xfrm>
            <a:off x="1003248" y="1371600"/>
            <a:ext cx="7137503" cy="5346700"/>
          </a:xfrm>
          <a:prstGeom prst="rect">
            <a:avLst/>
          </a:prstGeom>
        </p:spPr>
      </p:pic>
    </p:spTree>
    <p:extLst>
      <p:ext uri="{BB962C8B-B14F-4D97-AF65-F5344CB8AC3E}">
        <p14:creationId xmlns:p14="http://schemas.microsoft.com/office/powerpoint/2010/main" val="2093397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Challenges in Cloud-Edge Resource Management (1/5)</a:t>
            </a:r>
          </a:p>
        </p:txBody>
      </p:sp>
      <p:pic>
        <p:nvPicPr>
          <p:cNvPr id="5" name="Picture 4"/>
          <p:cNvPicPr>
            <a:picLocks noChangeAspect="1"/>
          </p:cNvPicPr>
          <p:nvPr/>
        </p:nvPicPr>
        <p:blipFill>
          <a:blip r:embed="rId2"/>
          <a:stretch>
            <a:fillRect/>
          </a:stretch>
        </p:blipFill>
        <p:spPr>
          <a:xfrm>
            <a:off x="1003248" y="1371600"/>
            <a:ext cx="7137503" cy="5346700"/>
          </a:xfrm>
          <a:prstGeom prst="rect">
            <a:avLst/>
          </a:prstGeom>
        </p:spPr>
      </p:pic>
      <p:sp>
        <p:nvSpPr>
          <p:cNvPr id="9" name="Speech Bubble: Rectangle 8"/>
          <p:cNvSpPr/>
          <p:nvPr/>
        </p:nvSpPr>
        <p:spPr>
          <a:xfrm>
            <a:off x="6858000" y="1981200"/>
            <a:ext cx="2152650" cy="693163"/>
          </a:xfrm>
          <a:prstGeom prst="wedgeRectCallout">
            <a:avLst>
              <a:gd name="adj1" fmla="val -107230"/>
              <a:gd name="adj2" fmla="val 32975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1" name="Speech Bubble: Rectangle 8"/>
          <p:cNvSpPr/>
          <p:nvPr/>
        </p:nvSpPr>
        <p:spPr>
          <a:xfrm>
            <a:off x="6838950" y="1981200"/>
            <a:ext cx="2152650" cy="693163"/>
          </a:xfrm>
          <a:prstGeom prst="wedgeRectCallout">
            <a:avLst>
              <a:gd name="adj1" fmla="val -10770"/>
              <a:gd name="adj2" fmla="val 31464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2" name="Speech Bubble: Rectangle 8"/>
          <p:cNvSpPr/>
          <p:nvPr/>
        </p:nvSpPr>
        <p:spPr>
          <a:xfrm>
            <a:off x="6848475" y="1981200"/>
            <a:ext cx="2152650" cy="693163"/>
          </a:xfrm>
          <a:prstGeom prst="wedgeRectCallout">
            <a:avLst>
              <a:gd name="adj1" fmla="val -181124"/>
              <a:gd name="adj2" fmla="val 37510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3" name="Speech Bubble: Rectangle 8"/>
          <p:cNvSpPr/>
          <p:nvPr/>
        </p:nvSpPr>
        <p:spPr>
          <a:xfrm>
            <a:off x="6848475" y="1981200"/>
            <a:ext cx="2152650" cy="693163"/>
          </a:xfrm>
          <a:prstGeom prst="wedgeRectCallout">
            <a:avLst>
              <a:gd name="adj1" fmla="val -274487"/>
              <a:gd name="adj2" fmla="val 35449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Tree>
    <p:extLst>
      <p:ext uri="{BB962C8B-B14F-4D97-AF65-F5344CB8AC3E}">
        <p14:creationId xmlns:p14="http://schemas.microsoft.com/office/powerpoint/2010/main" val="1011875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Challenges in Cloud-Edge Resource Management  (2/5)</a:t>
            </a:r>
          </a:p>
        </p:txBody>
      </p:sp>
      <p:pic>
        <p:nvPicPr>
          <p:cNvPr id="5" name="Picture 4"/>
          <p:cNvPicPr>
            <a:picLocks noChangeAspect="1"/>
          </p:cNvPicPr>
          <p:nvPr/>
        </p:nvPicPr>
        <p:blipFill>
          <a:blip r:embed="rId2"/>
          <a:stretch>
            <a:fillRect/>
          </a:stretch>
        </p:blipFill>
        <p:spPr>
          <a:xfrm>
            <a:off x="1003248" y="1371600"/>
            <a:ext cx="7137503" cy="5346700"/>
          </a:xfrm>
          <a:prstGeom prst="rect">
            <a:avLst/>
          </a:prstGeom>
        </p:spPr>
      </p:pic>
      <p:sp>
        <p:nvSpPr>
          <p:cNvPr id="9" name="Speech Bubble: Rectangle 8"/>
          <p:cNvSpPr/>
          <p:nvPr/>
        </p:nvSpPr>
        <p:spPr>
          <a:xfrm>
            <a:off x="6696075" y="3102296"/>
            <a:ext cx="2152650" cy="693163"/>
          </a:xfrm>
          <a:prstGeom prst="wedgeRectCallout">
            <a:avLst>
              <a:gd name="adj1" fmla="val -112982"/>
              <a:gd name="adj2" fmla="val 32838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1" name="Speech Bubble: Rectangle 8"/>
          <p:cNvSpPr/>
          <p:nvPr/>
        </p:nvSpPr>
        <p:spPr>
          <a:xfrm>
            <a:off x="6705600" y="3114811"/>
            <a:ext cx="2152650" cy="693163"/>
          </a:xfrm>
          <a:prstGeom prst="wedgeRectCallout">
            <a:avLst>
              <a:gd name="adj1" fmla="val -73159"/>
              <a:gd name="adj2" fmla="val 31876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2" name="Speech Bubble: Rectangle 8"/>
          <p:cNvSpPr/>
          <p:nvPr/>
        </p:nvSpPr>
        <p:spPr>
          <a:xfrm>
            <a:off x="6705600" y="3102296"/>
            <a:ext cx="2152650" cy="693163"/>
          </a:xfrm>
          <a:prstGeom prst="wedgeRectCallout">
            <a:avLst>
              <a:gd name="adj1" fmla="val -148381"/>
              <a:gd name="adj2" fmla="val 332507"/>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3" name="Speech Bubble: Rectangle 8"/>
          <p:cNvSpPr/>
          <p:nvPr/>
        </p:nvSpPr>
        <p:spPr>
          <a:xfrm>
            <a:off x="6705600" y="3089781"/>
            <a:ext cx="2152650" cy="693163"/>
          </a:xfrm>
          <a:prstGeom prst="wedgeRectCallout">
            <a:avLst>
              <a:gd name="adj1" fmla="val -201036"/>
              <a:gd name="adj2" fmla="val 333881"/>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Different network latencies</a:t>
            </a:r>
          </a:p>
        </p:txBody>
      </p:sp>
    </p:spTree>
    <p:extLst>
      <p:ext uri="{BB962C8B-B14F-4D97-AF65-F5344CB8AC3E}">
        <p14:creationId xmlns:p14="http://schemas.microsoft.com/office/powerpoint/2010/main" val="1260561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Challenges in Cloud-Edge Resource Management  (3/5)</a:t>
            </a:r>
          </a:p>
        </p:txBody>
      </p:sp>
      <p:pic>
        <p:nvPicPr>
          <p:cNvPr id="5" name="Picture 4"/>
          <p:cNvPicPr>
            <a:picLocks noChangeAspect="1"/>
          </p:cNvPicPr>
          <p:nvPr/>
        </p:nvPicPr>
        <p:blipFill>
          <a:blip r:embed="rId2"/>
          <a:stretch>
            <a:fillRect/>
          </a:stretch>
        </p:blipFill>
        <p:spPr>
          <a:xfrm>
            <a:off x="1003248" y="1371600"/>
            <a:ext cx="7137503" cy="5346700"/>
          </a:xfrm>
          <a:prstGeom prst="rect">
            <a:avLst/>
          </a:prstGeom>
        </p:spPr>
      </p:pic>
      <p:sp>
        <p:nvSpPr>
          <p:cNvPr id="9" name="Speech Bubble: Rectangle 8"/>
          <p:cNvSpPr/>
          <p:nvPr/>
        </p:nvSpPr>
        <p:spPr>
          <a:xfrm>
            <a:off x="6858000" y="1981200"/>
            <a:ext cx="2152650" cy="693163"/>
          </a:xfrm>
          <a:prstGeom prst="wedgeRectCallout">
            <a:avLst>
              <a:gd name="adj1" fmla="val -107230"/>
              <a:gd name="adj2" fmla="val 329758"/>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1" name="Speech Bubble: Rectangle 8"/>
          <p:cNvSpPr/>
          <p:nvPr/>
        </p:nvSpPr>
        <p:spPr>
          <a:xfrm>
            <a:off x="6838950" y="1981200"/>
            <a:ext cx="2152650" cy="693163"/>
          </a:xfrm>
          <a:prstGeom prst="wedgeRectCallout">
            <a:avLst>
              <a:gd name="adj1" fmla="val -10770"/>
              <a:gd name="adj2" fmla="val 314643"/>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2" name="Speech Bubble: Rectangle 8"/>
          <p:cNvSpPr/>
          <p:nvPr/>
        </p:nvSpPr>
        <p:spPr>
          <a:xfrm>
            <a:off x="6848475" y="1981200"/>
            <a:ext cx="2152650" cy="693163"/>
          </a:xfrm>
          <a:prstGeom prst="wedgeRectCallout">
            <a:avLst>
              <a:gd name="adj1" fmla="val -181124"/>
              <a:gd name="adj2" fmla="val 375105"/>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edge/ fog resources available</a:t>
            </a:r>
          </a:p>
        </p:txBody>
      </p:sp>
      <p:sp>
        <p:nvSpPr>
          <p:cNvPr id="13" name="Speech Bubble: Rectangle 8"/>
          <p:cNvSpPr/>
          <p:nvPr/>
        </p:nvSpPr>
        <p:spPr>
          <a:xfrm>
            <a:off x="6848475" y="1981200"/>
            <a:ext cx="2152650" cy="693163"/>
          </a:xfrm>
          <a:prstGeom prst="wedgeRectCallout">
            <a:avLst>
              <a:gd name="adj1" fmla="val -274487"/>
              <a:gd name="adj2" fmla="val 354493"/>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Hardware Heterogeneity</a:t>
            </a:r>
          </a:p>
        </p:txBody>
      </p:sp>
    </p:spTree>
    <p:extLst>
      <p:ext uri="{BB962C8B-B14F-4D97-AF65-F5344CB8AC3E}">
        <p14:creationId xmlns:p14="http://schemas.microsoft.com/office/powerpoint/2010/main" val="2334810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rot="21125978">
            <a:off x="7327107" y="3909954"/>
            <a:ext cx="1417133" cy="1093048"/>
          </a:xfrm>
          <a:custGeom>
            <a:avLst/>
            <a:gdLst>
              <a:gd name="connsiteX0" fmla="*/ 30828 w 1355145"/>
              <a:gd name="connsiteY0" fmla="*/ 1219057 h 1219728"/>
              <a:gd name="connsiteX1" fmla="*/ 377670 w 1355145"/>
              <a:gd name="connsiteY1" fmla="*/ 598947 h 1219728"/>
              <a:gd name="connsiteX2" fmla="*/ 135932 w 1355145"/>
              <a:gd name="connsiteY2" fmla="*/ 125981 h 1219728"/>
              <a:gd name="connsiteX3" fmla="*/ 966249 w 1355145"/>
              <a:gd name="connsiteY3" fmla="*/ 41898 h 1219728"/>
              <a:gd name="connsiteX4" fmla="*/ 1313090 w 1355145"/>
              <a:gd name="connsiteY4" fmla="*/ 704050 h 1219728"/>
              <a:gd name="connsiteX5" fmla="*/ 30828 w 1355145"/>
              <a:gd name="connsiteY5" fmla="*/ 1219057 h 121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5145" h="1219728">
                <a:moveTo>
                  <a:pt x="30828" y="1219057"/>
                </a:moveTo>
                <a:cubicBezTo>
                  <a:pt x="-125075" y="1201540"/>
                  <a:pt x="360153" y="781126"/>
                  <a:pt x="377670" y="598947"/>
                </a:cubicBezTo>
                <a:cubicBezTo>
                  <a:pt x="395187" y="416768"/>
                  <a:pt x="37836" y="218822"/>
                  <a:pt x="135932" y="125981"/>
                </a:cubicBezTo>
                <a:cubicBezTo>
                  <a:pt x="234029" y="33139"/>
                  <a:pt x="770056" y="-54447"/>
                  <a:pt x="966249" y="41898"/>
                </a:cubicBezTo>
                <a:cubicBezTo>
                  <a:pt x="1162442" y="138243"/>
                  <a:pt x="1467242" y="500850"/>
                  <a:pt x="1313090" y="704050"/>
                </a:cubicBezTo>
                <a:cubicBezTo>
                  <a:pt x="1158938" y="907250"/>
                  <a:pt x="186731" y="1236574"/>
                  <a:pt x="30828" y="1219057"/>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Key Challenges in Cloud-Edge Resource Management  (4/5)</a:t>
            </a:r>
          </a:p>
        </p:txBody>
      </p:sp>
      <p:pic>
        <p:nvPicPr>
          <p:cNvPr id="5" name="Picture 4"/>
          <p:cNvPicPr>
            <a:picLocks noChangeAspect="1"/>
          </p:cNvPicPr>
          <p:nvPr/>
        </p:nvPicPr>
        <p:blipFill>
          <a:blip r:embed="rId2"/>
          <a:stretch>
            <a:fillRect/>
          </a:stretch>
        </p:blipFill>
        <p:spPr>
          <a:xfrm>
            <a:off x="1003248" y="1371600"/>
            <a:ext cx="7137503" cy="53467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400" y="2590800"/>
            <a:ext cx="1714330" cy="1676150"/>
          </a:xfrm>
          <a:prstGeom prst="rect">
            <a:avLst/>
          </a:prstGeom>
        </p:spPr>
      </p:pic>
      <p:sp>
        <p:nvSpPr>
          <p:cNvPr id="10" name="Speech Bubble: Rectangle 8"/>
          <p:cNvSpPr/>
          <p:nvPr/>
        </p:nvSpPr>
        <p:spPr>
          <a:xfrm>
            <a:off x="6572080" y="1405130"/>
            <a:ext cx="2152650" cy="693163"/>
          </a:xfrm>
          <a:prstGeom prst="wedgeRectCallout">
            <a:avLst>
              <a:gd name="adj1" fmla="val 11355"/>
              <a:gd name="adj2" fmla="val 11539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Co-located applications</a:t>
            </a:r>
          </a:p>
        </p:txBody>
      </p:sp>
    </p:spTree>
    <p:extLst>
      <p:ext uri="{BB962C8B-B14F-4D97-AF65-F5344CB8AC3E}">
        <p14:creationId xmlns:p14="http://schemas.microsoft.com/office/powerpoint/2010/main" val="424182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20697" y="1371600"/>
            <a:ext cx="7137503" cy="5346700"/>
          </a:xfrm>
          <a:prstGeom prst="rect">
            <a:avLst/>
          </a:prstGeom>
        </p:spPr>
      </p:pic>
      <p:sp>
        <p:nvSpPr>
          <p:cNvPr id="2" name="Title 1"/>
          <p:cNvSpPr>
            <a:spLocks noGrp="1"/>
          </p:cNvSpPr>
          <p:nvPr>
            <p:ph type="title"/>
          </p:nvPr>
        </p:nvSpPr>
        <p:spPr>
          <a:xfrm>
            <a:off x="152400" y="81106"/>
            <a:ext cx="8839200" cy="1143000"/>
          </a:xfrm>
        </p:spPr>
        <p:txBody>
          <a:bodyPr>
            <a:normAutofit fontScale="90000"/>
          </a:bodyPr>
          <a:lstStyle/>
          <a:p>
            <a:r>
              <a:rPr lang="en-US" dirty="0"/>
              <a:t>Key Challenges in Cloud-Edge Resource Management (5/5)</a:t>
            </a:r>
          </a:p>
        </p:txBody>
      </p:sp>
      <p:sp>
        <p:nvSpPr>
          <p:cNvPr id="36" name="Arc 35"/>
          <p:cNvSpPr/>
          <p:nvPr/>
        </p:nvSpPr>
        <p:spPr>
          <a:xfrm rot="13428208">
            <a:off x="2419889" y="2435388"/>
            <a:ext cx="1082212" cy="1905000"/>
          </a:xfrm>
          <a:prstGeom prst="arc">
            <a:avLst>
              <a:gd name="adj1" fmla="val 16200000"/>
              <a:gd name="adj2" fmla="val 842780"/>
            </a:avLst>
          </a:prstGeom>
          <a:ln w="41275">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2451048" y="3871446"/>
            <a:ext cx="4876799" cy="461665"/>
          </a:xfrm>
          <a:prstGeom prst="rect">
            <a:avLst/>
          </a:prstGeom>
          <a:solidFill>
            <a:srgbClr val="FFFF00"/>
          </a:solidFill>
        </p:spPr>
        <p:txBody>
          <a:bodyPr wrap="square" rtlCol="0">
            <a:spAutoFit/>
          </a:bodyPr>
          <a:lstStyle/>
          <a:p>
            <a:r>
              <a:rPr lang="en-US" sz="2400" dirty="0"/>
              <a:t>Which fog/edge resource to choose?</a:t>
            </a:r>
          </a:p>
        </p:txBody>
      </p:sp>
      <p:sp>
        <p:nvSpPr>
          <p:cNvPr id="39" name="Speech Bubble: Rectangle 8"/>
          <p:cNvSpPr/>
          <p:nvPr/>
        </p:nvSpPr>
        <p:spPr>
          <a:xfrm>
            <a:off x="5943600" y="2325905"/>
            <a:ext cx="3048000" cy="889692"/>
          </a:xfrm>
          <a:prstGeom prst="wedgeRectCallout">
            <a:avLst>
              <a:gd name="adj1" fmla="val -88515"/>
              <a:gd name="adj2" fmla="val 130939"/>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Different network latencies</a:t>
            </a:r>
          </a:p>
          <a:p>
            <a:pPr marL="285750" indent="-285750">
              <a:buFont typeface="Arial" panose="020B0604020202020204" pitchFamily="34" charset="0"/>
              <a:buChar char="•"/>
            </a:pPr>
            <a:r>
              <a:rPr lang="en-US" dirty="0">
                <a:solidFill>
                  <a:schemeClr val="tx1"/>
                </a:solidFill>
              </a:rPr>
              <a:t>Hardware Heterogeneity</a:t>
            </a:r>
          </a:p>
          <a:p>
            <a:pPr marL="285750" indent="-285750">
              <a:buFont typeface="Arial" panose="020B0604020202020204" pitchFamily="34" charset="0"/>
              <a:buChar char="•"/>
            </a:pPr>
            <a:r>
              <a:rPr lang="en-US" dirty="0">
                <a:solidFill>
                  <a:schemeClr val="tx1"/>
                </a:solidFill>
              </a:rPr>
              <a:t>Co-located applications</a:t>
            </a:r>
          </a:p>
        </p:txBody>
      </p:sp>
      <p:pic>
        <p:nvPicPr>
          <p:cNvPr id="3" name="Picture 2"/>
          <p:cNvPicPr>
            <a:picLocks noChangeAspect="1"/>
          </p:cNvPicPr>
          <p:nvPr/>
        </p:nvPicPr>
        <p:blipFill>
          <a:blip r:embed="rId4"/>
          <a:stretch>
            <a:fillRect/>
          </a:stretch>
        </p:blipFill>
        <p:spPr>
          <a:xfrm>
            <a:off x="1066800" y="4648200"/>
            <a:ext cx="7058025" cy="935007"/>
          </a:xfrm>
          <a:prstGeom prst="rect">
            <a:avLst/>
          </a:prstGeom>
        </p:spPr>
      </p:pic>
    </p:spTree>
    <p:extLst>
      <p:ext uri="{BB962C8B-B14F-4D97-AF65-F5344CB8AC3E}">
        <p14:creationId xmlns:p14="http://schemas.microsoft.com/office/powerpoint/2010/main" val="206287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600" y="1447800"/>
            <a:ext cx="7137503" cy="5346700"/>
          </a:xfrm>
          <a:prstGeom prst="rect">
            <a:avLst/>
          </a:prstGeom>
        </p:spPr>
      </p:pic>
      <p:sp>
        <p:nvSpPr>
          <p:cNvPr id="2" name="Title 1"/>
          <p:cNvSpPr>
            <a:spLocks noGrp="1"/>
          </p:cNvSpPr>
          <p:nvPr>
            <p:ph type="title"/>
          </p:nvPr>
        </p:nvSpPr>
        <p:spPr/>
        <p:txBody>
          <a:bodyPr>
            <a:noAutofit/>
          </a:bodyPr>
          <a:lstStyle/>
          <a:p>
            <a:br>
              <a:rPr lang="en-US" sz="3400" dirty="0"/>
            </a:br>
            <a:r>
              <a:rPr lang="en-US" sz="3400" dirty="0"/>
              <a:t>Required Functionalities</a:t>
            </a:r>
          </a:p>
        </p:txBody>
      </p:sp>
      <p:sp>
        <p:nvSpPr>
          <p:cNvPr id="36" name="Arc 35"/>
          <p:cNvSpPr/>
          <p:nvPr/>
        </p:nvSpPr>
        <p:spPr>
          <a:xfrm rot="13428208">
            <a:off x="2419889" y="2435388"/>
            <a:ext cx="1082212" cy="1905000"/>
          </a:xfrm>
          <a:prstGeom prst="arc">
            <a:avLst>
              <a:gd name="adj1" fmla="val 16200000"/>
              <a:gd name="adj2" fmla="val 842780"/>
            </a:avLst>
          </a:prstGeom>
          <a:ln w="41275">
            <a:solidFill>
              <a:schemeClr val="accent6"/>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Speech Bubble: Rectangle 8"/>
          <p:cNvSpPr/>
          <p:nvPr/>
        </p:nvSpPr>
        <p:spPr>
          <a:xfrm>
            <a:off x="6019800" y="2325905"/>
            <a:ext cx="2971800" cy="889692"/>
          </a:xfrm>
          <a:prstGeom prst="wedgeRectCallout">
            <a:avLst>
              <a:gd name="adj1" fmla="val 31485"/>
              <a:gd name="adj2" fmla="val 226522"/>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System Performance Monitoring</a:t>
            </a:r>
          </a:p>
          <a:p>
            <a:endParaRPr lang="en-US" dirty="0">
              <a:solidFill>
                <a:schemeClr val="tx1"/>
              </a:solidFill>
            </a:endParaRPr>
          </a:p>
        </p:txBody>
      </p:sp>
      <p:pic>
        <p:nvPicPr>
          <p:cNvPr id="3" name="Picture 2"/>
          <p:cNvPicPr>
            <a:picLocks noChangeAspect="1"/>
          </p:cNvPicPr>
          <p:nvPr/>
        </p:nvPicPr>
        <p:blipFill>
          <a:blip r:embed="rId4"/>
          <a:stretch>
            <a:fillRect/>
          </a:stretch>
        </p:blipFill>
        <p:spPr>
          <a:xfrm>
            <a:off x="1019175" y="4774634"/>
            <a:ext cx="7058025" cy="935007"/>
          </a:xfrm>
          <a:prstGeom prst="rect">
            <a:avLst/>
          </a:prstGeom>
        </p:spPr>
      </p:pic>
      <p:pic>
        <p:nvPicPr>
          <p:cNvPr id="4" name="Picture 3"/>
          <p:cNvPicPr>
            <a:picLocks noChangeAspect="1"/>
          </p:cNvPicPr>
          <p:nvPr/>
        </p:nvPicPr>
        <p:blipFill>
          <a:blip r:embed="rId5"/>
          <a:stretch>
            <a:fillRect/>
          </a:stretch>
        </p:blipFill>
        <p:spPr>
          <a:xfrm>
            <a:off x="8001000" y="4809786"/>
            <a:ext cx="714375" cy="390525"/>
          </a:xfrm>
          <a:prstGeom prst="rect">
            <a:avLst/>
          </a:prstGeom>
        </p:spPr>
      </p:pic>
      <p:pic>
        <p:nvPicPr>
          <p:cNvPr id="6" name="Picture 5"/>
          <p:cNvPicPr>
            <a:picLocks noChangeAspect="1"/>
          </p:cNvPicPr>
          <p:nvPr/>
        </p:nvPicPr>
        <p:blipFill>
          <a:blip r:embed="rId6"/>
          <a:stretch>
            <a:fillRect/>
          </a:stretch>
        </p:blipFill>
        <p:spPr>
          <a:xfrm>
            <a:off x="5581650" y="6228106"/>
            <a:ext cx="723900" cy="314325"/>
          </a:xfrm>
          <a:prstGeom prst="rect">
            <a:avLst/>
          </a:prstGeom>
        </p:spPr>
      </p:pic>
      <p:sp>
        <p:nvSpPr>
          <p:cNvPr id="10" name="Speech Bubble: Rectangle 8"/>
          <p:cNvSpPr/>
          <p:nvPr/>
        </p:nvSpPr>
        <p:spPr>
          <a:xfrm>
            <a:off x="3536357" y="3656342"/>
            <a:ext cx="2071285" cy="889692"/>
          </a:xfrm>
          <a:prstGeom prst="wedgeRectCallout">
            <a:avLst>
              <a:gd name="adj1" fmla="val 67779"/>
              <a:gd name="adj2" fmla="val 234744"/>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Network Latency Estimation</a:t>
            </a:r>
          </a:p>
        </p:txBody>
      </p:sp>
      <p:sp>
        <p:nvSpPr>
          <p:cNvPr id="11" name="Speech Bubble: Rectangle 8"/>
          <p:cNvSpPr/>
          <p:nvPr/>
        </p:nvSpPr>
        <p:spPr>
          <a:xfrm>
            <a:off x="128849" y="1981200"/>
            <a:ext cx="1782311" cy="431118"/>
          </a:xfrm>
          <a:prstGeom prst="wedgeRectCallout">
            <a:avLst>
              <a:gd name="adj1" fmla="val 62720"/>
              <a:gd name="adj2" fmla="val 267626"/>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State Transfer</a:t>
            </a:r>
          </a:p>
        </p:txBody>
      </p:sp>
      <p:sp>
        <p:nvSpPr>
          <p:cNvPr id="13" name="Speech Bubble: Rectangle 8"/>
          <p:cNvSpPr/>
          <p:nvPr/>
        </p:nvSpPr>
        <p:spPr>
          <a:xfrm>
            <a:off x="6019800" y="2325631"/>
            <a:ext cx="2971800" cy="889692"/>
          </a:xfrm>
          <a:prstGeom prst="wedgeRectCallout">
            <a:avLst>
              <a:gd name="adj1" fmla="val 31485"/>
              <a:gd name="adj2" fmla="val 226522"/>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System Performance Monitoring</a:t>
            </a:r>
          </a:p>
          <a:p>
            <a:pPr marL="285750" indent="-285750">
              <a:buFont typeface="Arial" panose="020B0604020202020204" pitchFamily="34" charset="0"/>
              <a:buChar char="•"/>
            </a:pPr>
            <a:r>
              <a:rPr lang="en-US" dirty="0">
                <a:solidFill>
                  <a:schemeClr val="tx1"/>
                </a:solidFill>
              </a:rPr>
              <a:t>Execution Time Estimation</a:t>
            </a:r>
          </a:p>
        </p:txBody>
      </p:sp>
      <p:pic>
        <p:nvPicPr>
          <p:cNvPr id="7" name="Picture 6"/>
          <p:cNvPicPr>
            <a:picLocks noChangeAspect="1"/>
          </p:cNvPicPr>
          <p:nvPr/>
        </p:nvPicPr>
        <p:blipFill>
          <a:blip r:embed="rId7"/>
          <a:stretch>
            <a:fillRect/>
          </a:stretch>
        </p:blipFill>
        <p:spPr>
          <a:xfrm>
            <a:off x="978733" y="3599933"/>
            <a:ext cx="1045168" cy="286909"/>
          </a:xfrm>
          <a:prstGeom prst="rect">
            <a:avLst/>
          </a:prstGeom>
        </p:spPr>
      </p:pic>
    </p:spTree>
    <p:extLst>
      <p:ext uri="{BB962C8B-B14F-4D97-AF65-F5344CB8AC3E}">
        <p14:creationId xmlns:p14="http://schemas.microsoft.com/office/powerpoint/2010/main" val="90612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0" grpId="0" animBg="1"/>
      <p:bldP spid="11"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INDICES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885602"/>
            <a:ext cx="5257800" cy="3972398"/>
          </a:xfrm>
          <a:prstGeom prst="rect">
            <a:avLst/>
          </a:prstGeom>
        </p:spPr>
      </p:pic>
      <p:sp>
        <p:nvSpPr>
          <p:cNvPr id="4" name="Rectangle 3"/>
          <p:cNvSpPr/>
          <p:nvPr/>
        </p:nvSpPr>
        <p:spPr>
          <a:xfrm>
            <a:off x="147320" y="1371600"/>
            <a:ext cx="8610600" cy="1015663"/>
          </a:xfrm>
          <a:prstGeom prst="rect">
            <a:avLst/>
          </a:prstGeom>
        </p:spPr>
        <p:txBody>
          <a:bodyPr wrap="square">
            <a:spAutoFit/>
          </a:bodyPr>
          <a:lstStyle/>
          <a:p>
            <a:pPr marL="285750" indent="-285750">
              <a:buFont typeface="Arial" panose="020B0604020202020204" pitchFamily="34" charset="0"/>
              <a:buChar char="•"/>
            </a:pPr>
            <a:r>
              <a:rPr lang="en-US" sz="2000" dirty="0"/>
              <a:t>Two level hierarchy reduces the amount of data transfer and thus the system overhead</a:t>
            </a:r>
          </a:p>
          <a:p>
            <a:pPr marL="285750" indent="-285750">
              <a:buFont typeface="Arial" panose="020B0604020202020204" pitchFamily="34" charset="0"/>
              <a:buChar char="•"/>
            </a:pPr>
            <a:endParaRPr lang="en-US" sz="2000" dirty="0"/>
          </a:p>
        </p:txBody>
      </p:sp>
      <p:pic>
        <p:nvPicPr>
          <p:cNvPr id="6" name="Picture 5"/>
          <p:cNvPicPr>
            <a:picLocks noChangeAspect="1"/>
          </p:cNvPicPr>
          <p:nvPr/>
        </p:nvPicPr>
        <p:blipFill>
          <a:blip r:embed="rId3"/>
          <a:stretch>
            <a:fillRect/>
          </a:stretch>
        </p:blipFill>
        <p:spPr>
          <a:xfrm>
            <a:off x="228600" y="1842855"/>
            <a:ext cx="3662680" cy="2498889"/>
          </a:xfrm>
          <a:prstGeom prst="rect">
            <a:avLst/>
          </a:prstGeom>
        </p:spPr>
      </p:pic>
    </p:spTree>
    <p:extLst>
      <p:ext uri="{BB962C8B-B14F-4D97-AF65-F5344CB8AC3E}">
        <p14:creationId xmlns:p14="http://schemas.microsoft.com/office/powerpoint/2010/main" val="2112149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Monitor</a:t>
            </a:r>
          </a:p>
        </p:txBody>
      </p:sp>
      <p:sp>
        <p:nvSpPr>
          <p:cNvPr id="3" name="Rectangle 2"/>
          <p:cNvSpPr/>
          <p:nvPr/>
        </p:nvSpPr>
        <p:spPr>
          <a:xfrm>
            <a:off x="147320" y="1371600"/>
            <a:ext cx="8610600" cy="1938992"/>
          </a:xfrm>
          <a:prstGeom prst="rect">
            <a:avLst/>
          </a:prstGeom>
        </p:spPr>
        <p:txBody>
          <a:bodyPr wrap="square">
            <a:spAutoFit/>
          </a:bodyPr>
          <a:lstStyle/>
          <a:p>
            <a:pPr marL="285750" indent="-285750">
              <a:buFont typeface="Arial" panose="020B0604020202020204" pitchFamily="34" charset="0"/>
              <a:buChar char="•"/>
            </a:pPr>
            <a:r>
              <a:rPr lang="en-US" sz="2000" dirty="0"/>
              <a:t>Consists of a data collector developed using </a:t>
            </a:r>
            <a:r>
              <a:rPr lang="en-US" sz="2000" dirty="0" err="1"/>
              <a:t>collectd</a:t>
            </a:r>
            <a:r>
              <a:rPr lang="en-US" sz="2000" dirty="0"/>
              <a:t> monitoring framework</a:t>
            </a:r>
          </a:p>
          <a:p>
            <a:pPr marL="742950" lvl="1" indent="-285750">
              <a:buFont typeface="Arial" panose="020B0604020202020204" pitchFamily="34" charset="0"/>
              <a:buChar char="•"/>
            </a:pPr>
            <a:r>
              <a:rPr lang="en-US" sz="2000" dirty="0"/>
              <a:t>Resides on each physical host in the system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Connects and logs metrics at the local manager </a:t>
            </a:r>
            <a:r>
              <a:rPr lang="en-US" sz="2000" i="1" dirty="0" err="1"/>
              <a:t>lm</a:t>
            </a:r>
            <a:r>
              <a:rPr lang="en-US" sz="2000" i="1" baseline="-25000" dirty="0" err="1"/>
              <a:t>m</a:t>
            </a:r>
            <a:r>
              <a:rPr lang="en-US" sz="2000" dirty="0"/>
              <a:t> using AMQP protocol</a:t>
            </a:r>
          </a:p>
          <a:p>
            <a:pPr marL="742950" lvl="1" indent="-285750">
              <a:buFont typeface="Arial" panose="020B0604020202020204" pitchFamily="34" charset="0"/>
              <a:buChar char="•"/>
            </a:pPr>
            <a:r>
              <a:rPr lang="en-US" sz="2000" dirty="0"/>
              <a:t>Required to predict </a:t>
            </a:r>
            <a:r>
              <a:rPr lang="en-US" sz="2000" i="1" dirty="0" err="1"/>
              <a:t>eet</a:t>
            </a:r>
            <a:endParaRPr lang="en-US" sz="2000" i="1" dirty="0"/>
          </a:p>
          <a:p>
            <a:pPr marL="1200150" lvl="2" indent="-285750">
              <a:buFont typeface="Arial" panose="020B0604020202020204" pitchFamily="34" charset="0"/>
              <a:buChar char="•"/>
            </a:pPr>
            <a:endParaRPr lang="en-US" sz="2000" dirty="0"/>
          </a:p>
        </p:txBody>
      </p:sp>
      <p:pic>
        <p:nvPicPr>
          <p:cNvPr id="4" name="Picture 3"/>
          <p:cNvPicPr>
            <a:picLocks noChangeAspect="1"/>
          </p:cNvPicPr>
          <p:nvPr/>
        </p:nvPicPr>
        <p:blipFill>
          <a:blip r:embed="rId3"/>
          <a:stretch>
            <a:fillRect/>
          </a:stretch>
        </p:blipFill>
        <p:spPr>
          <a:xfrm>
            <a:off x="2220566" y="3200400"/>
            <a:ext cx="4866033" cy="3657599"/>
          </a:xfrm>
          <a:prstGeom prst="rect">
            <a:avLst/>
          </a:prstGeom>
        </p:spPr>
      </p:pic>
    </p:spTree>
    <p:extLst>
      <p:ext uri="{BB962C8B-B14F-4D97-AF65-F5344CB8AC3E}">
        <p14:creationId xmlns:p14="http://schemas.microsoft.com/office/powerpoint/2010/main" val="762816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Monitor</a:t>
            </a:r>
          </a:p>
        </p:txBody>
      </p:sp>
      <p:sp>
        <p:nvSpPr>
          <p:cNvPr id="3" name="Rectangle 2"/>
          <p:cNvSpPr/>
          <p:nvPr/>
        </p:nvSpPr>
        <p:spPr>
          <a:xfrm>
            <a:off x="147320" y="1371600"/>
            <a:ext cx="8610600" cy="5324535"/>
          </a:xfrm>
          <a:prstGeom prst="rect">
            <a:avLst/>
          </a:prstGeom>
        </p:spPr>
        <p:txBody>
          <a:bodyPr wrap="square">
            <a:spAutoFit/>
          </a:bodyPr>
          <a:lstStyle/>
          <a:p>
            <a:pPr marL="285750" indent="-285750">
              <a:buFont typeface="Arial" panose="020B0604020202020204" pitchFamily="34" charset="0"/>
              <a:buChar char="•"/>
            </a:pPr>
            <a:r>
              <a:rPr lang="en-US" sz="2000" dirty="0"/>
              <a:t>Consists of a data collector developed using </a:t>
            </a:r>
            <a:r>
              <a:rPr lang="en-US" sz="2000" dirty="0" err="1"/>
              <a:t>collectd</a:t>
            </a:r>
            <a:r>
              <a:rPr lang="en-US" sz="2000" dirty="0"/>
              <a:t> monitoring framework</a:t>
            </a:r>
          </a:p>
          <a:p>
            <a:pPr marL="742950" lvl="1" indent="-285750">
              <a:buFont typeface="Arial" panose="020B0604020202020204" pitchFamily="34" charset="0"/>
              <a:buChar char="•"/>
            </a:pPr>
            <a:r>
              <a:rPr lang="en-US" sz="2000" dirty="0"/>
              <a:t>Resides on each physical host in the system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Connects and logs metrics at the local manager </a:t>
            </a:r>
            <a:r>
              <a:rPr lang="en-US" sz="2000" i="1" dirty="0" err="1"/>
              <a:t>lm</a:t>
            </a:r>
            <a:r>
              <a:rPr lang="en-US" sz="2000" i="1" baseline="-25000" dirty="0" err="1"/>
              <a:t>m</a:t>
            </a:r>
            <a:r>
              <a:rPr lang="en-US" sz="2000" dirty="0"/>
              <a:t> using AMQP protocol</a:t>
            </a:r>
          </a:p>
          <a:p>
            <a:pPr marL="742950" lvl="1" indent="-285750">
              <a:buFont typeface="Arial" panose="020B0604020202020204" pitchFamily="34" charset="0"/>
              <a:buChar char="•"/>
            </a:pPr>
            <a:r>
              <a:rPr lang="en-US" sz="2000" dirty="0"/>
              <a:t>Required to predict </a:t>
            </a:r>
            <a:r>
              <a:rPr lang="en-US" sz="2000" i="1" dirty="0" err="1"/>
              <a:t>eet</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Collected Metrics:</a:t>
            </a:r>
          </a:p>
          <a:p>
            <a:pPr marL="742950" lvl="1" indent="-285750">
              <a:buFont typeface="Arial" panose="020B0604020202020204" pitchFamily="34" charset="0"/>
              <a:buChar char="•"/>
            </a:pPr>
            <a:r>
              <a:rPr lang="en-US" sz="2000" dirty="0"/>
              <a:t>System Metrics: CPU utilization, memory utilization, network I/O, disk I/O, context switches, page faults</a:t>
            </a:r>
          </a:p>
          <a:p>
            <a:pPr marL="742950" lvl="1" indent="-285750">
              <a:buFont typeface="Arial" panose="020B0604020202020204" pitchFamily="34" charset="0"/>
              <a:buChar char="•"/>
            </a:pPr>
            <a:r>
              <a:rPr lang="en-US" sz="2000" dirty="0"/>
              <a:t>Hardware Counters: Retired instructions per second (IPS), cache utilization, cache misses, last-level cache bandwidth and mem bandwidth</a:t>
            </a:r>
          </a:p>
          <a:p>
            <a:pPr marL="1200150" lvl="2" indent="-285750">
              <a:buFont typeface="Arial" panose="020B0604020202020204" pitchFamily="34" charset="0"/>
              <a:buChar char="•"/>
            </a:pPr>
            <a:r>
              <a:rPr lang="en-US" sz="2000" dirty="0"/>
              <a:t>Developed Linux perf plugin for </a:t>
            </a:r>
            <a:r>
              <a:rPr lang="en-US" sz="2000" dirty="0" err="1"/>
              <a:t>collectd</a:t>
            </a:r>
            <a:r>
              <a:rPr lang="en-US" sz="2000" dirty="0"/>
              <a:t> to achieve this</a:t>
            </a:r>
          </a:p>
          <a:p>
            <a:pPr marL="1200150" lvl="2" indent="-285750">
              <a:buFont typeface="Arial" panose="020B0604020202020204" pitchFamily="34" charset="0"/>
              <a:buChar char="•"/>
            </a:pPr>
            <a:r>
              <a:rPr lang="en-US" sz="2000" dirty="0"/>
              <a:t>Bandwidth counters not directly available, derived based on literature</a:t>
            </a:r>
          </a:p>
          <a:p>
            <a:pPr marL="742950" lvl="1" indent="-285750">
              <a:buFont typeface="Arial" panose="020B0604020202020204" pitchFamily="34" charset="0"/>
              <a:buChar char="•"/>
            </a:pPr>
            <a:r>
              <a:rPr lang="en-US" sz="2000" dirty="0"/>
              <a:t>Hypervisor metrics: Scheduler wait time, Scheduler I/O wait time, scheduler VM exits</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addition, application virtual machine reports the per step execution time</a:t>
            </a:r>
          </a:p>
        </p:txBody>
      </p:sp>
    </p:spTree>
    <p:extLst>
      <p:ext uri="{BB962C8B-B14F-4D97-AF65-F5344CB8AC3E}">
        <p14:creationId xmlns:p14="http://schemas.microsoft.com/office/powerpoint/2010/main" val="58156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CPI:</a:t>
            </a:r>
            <a:br>
              <a:rPr lang="en-US" dirty="0"/>
            </a:br>
            <a:r>
              <a:rPr lang="en-US" dirty="0"/>
              <a:t>Can it Accurately Pinpoint Performance Issues?</a:t>
            </a:r>
          </a:p>
        </p:txBody>
      </p:sp>
      <p:pic>
        <p:nvPicPr>
          <p:cNvPr id="5" name="Content Placeholder 4">
            <a:extLst>
              <a:ext uri="{FF2B5EF4-FFF2-40B4-BE49-F238E27FC236}">
                <a16:creationId xmlns:a16="http://schemas.microsoft.com/office/drawing/2014/main" id="{34D6DF39-579A-42BF-9862-FC00C8B47541}"/>
              </a:ext>
            </a:extLst>
          </p:cNvPr>
          <p:cNvPicPr>
            <a:picLocks noChangeAspect="1"/>
          </p:cNvPicPr>
          <p:nvPr/>
        </p:nvPicPr>
        <p:blipFill>
          <a:blip r:embed="rId3"/>
          <a:stretch>
            <a:fillRect/>
          </a:stretch>
        </p:blipFill>
        <p:spPr>
          <a:xfrm>
            <a:off x="76200" y="1939269"/>
            <a:ext cx="8991600" cy="3224710"/>
          </a:xfrm>
          <a:prstGeom prst="rect">
            <a:avLst/>
          </a:prstGeom>
        </p:spPr>
      </p:pic>
      <p:sp>
        <p:nvSpPr>
          <p:cNvPr id="6" name="TextBox 5">
            <a:extLst>
              <a:ext uri="{FF2B5EF4-FFF2-40B4-BE49-F238E27FC236}">
                <a16:creationId xmlns:a16="http://schemas.microsoft.com/office/drawing/2014/main" id="{BC7EEFF7-FAF8-43EA-8231-2927234BE2EC}"/>
              </a:ext>
            </a:extLst>
          </p:cNvPr>
          <p:cNvSpPr txBox="1"/>
          <p:nvPr/>
        </p:nvSpPr>
        <p:spPr>
          <a:xfrm>
            <a:off x="1905000" y="5295808"/>
            <a:ext cx="1082219" cy="369332"/>
          </a:xfrm>
          <a:prstGeom prst="rect">
            <a:avLst/>
          </a:prstGeom>
          <a:noFill/>
        </p:spPr>
        <p:txBody>
          <a:bodyPr wrap="none" rtlCol="0">
            <a:spAutoFit/>
          </a:bodyPr>
          <a:lstStyle/>
          <a:p>
            <a:r>
              <a:rPr lang="en-US" dirty="0"/>
              <a:t>Batch Job</a:t>
            </a:r>
          </a:p>
        </p:txBody>
      </p:sp>
      <p:sp>
        <p:nvSpPr>
          <p:cNvPr id="7" name="TextBox 6">
            <a:extLst>
              <a:ext uri="{FF2B5EF4-FFF2-40B4-BE49-F238E27FC236}">
                <a16:creationId xmlns:a16="http://schemas.microsoft.com/office/drawing/2014/main" id="{9EBD9BF4-C6FB-4AD7-9098-FF7B820F031B}"/>
              </a:ext>
            </a:extLst>
          </p:cNvPr>
          <p:cNvSpPr txBox="1"/>
          <p:nvPr/>
        </p:nvSpPr>
        <p:spPr>
          <a:xfrm>
            <a:off x="5486400" y="5271471"/>
            <a:ext cx="3099438" cy="369332"/>
          </a:xfrm>
          <a:prstGeom prst="rect">
            <a:avLst/>
          </a:prstGeom>
          <a:noFill/>
        </p:spPr>
        <p:txBody>
          <a:bodyPr wrap="none" rtlCol="0">
            <a:spAutoFit/>
          </a:bodyPr>
          <a:lstStyle/>
          <a:p>
            <a:r>
              <a:rPr lang="en-US" dirty="0"/>
              <a:t>Web Search (Latency Sensitive)</a:t>
            </a:r>
          </a:p>
        </p:txBody>
      </p:sp>
      <p:sp>
        <p:nvSpPr>
          <p:cNvPr id="8" name="TextBox 7">
            <a:extLst>
              <a:ext uri="{FF2B5EF4-FFF2-40B4-BE49-F238E27FC236}">
                <a16:creationId xmlns:a16="http://schemas.microsoft.com/office/drawing/2014/main" id="{CEF9968C-52A1-46B8-85BF-2AF747E866DE}"/>
              </a:ext>
            </a:extLst>
          </p:cNvPr>
          <p:cNvSpPr txBox="1"/>
          <p:nvPr/>
        </p:nvSpPr>
        <p:spPr>
          <a:xfrm>
            <a:off x="173036" y="6233761"/>
            <a:ext cx="8458200" cy="400110"/>
          </a:xfrm>
          <a:prstGeom prst="rect">
            <a:avLst/>
          </a:prstGeom>
          <a:noFill/>
        </p:spPr>
        <p:txBody>
          <a:bodyPr wrap="square" rtlCol="0">
            <a:spAutoFit/>
          </a:bodyPr>
          <a:lstStyle/>
          <a:p>
            <a:r>
              <a:rPr lang="en-US" sz="1000" dirty="0"/>
              <a:t>Fig Source: Zhang, Xiao, Eric Tune, Robert </a:t>
            </a:r>
            <a:r>
              <a:rPr lang="en-US" sz="1000" dirty="0" err="1"/>
              <a:t>Hagmann</a:t>
            </a:r>
            <a:r>
              <a:rPr lang="en-US" sz="1000" dirty="0"/>
              <a:t>, Rohit </a:t>
            </a:r>
            <a:r>
              <a:rPr lang="en-US" sz="1000" dirty="0" err="1"/>
              <a:t>Jnagal</a:t>
            </a:r>
            <a:r>
              <a:rPr lang="en-US" sz="1000" dirty="0"/>
              <a:t>, </a:t>
            </a:r>
            <a:r>
              <a:rPr lang="en-US" sz="1000" dirty="0" err="1"/>
              <a:t>Vrigo</a:t>
            </a:r>
            <a:r>
              <a:rPr lang="en-US" sz="1000" dirty="0"/>
              <a:t> Gokhale, and John Wilkes. "CPI 2: CPU performance isolation for shared compute clusters." In </a:t>
            </a:r>
            <a:r>
              <a:rPr lang="en-US" sz="1000" i="1" dirty="0"/>
              <a:t>Proceedings of the 8th ACM European Conference on Computer Systems</a:t>
            </a:r>
            <a:r>
              <a:rPr lang="en-US" sz="1000" dirty="0"/>
              <a:t>, pp. 379-391. ACM, 2013.</a:t>
            </a:r>
          </a:p>
        </p:txBody>
      </p:sp>
    </p:spTree>
    <p:extLst>
      <p:ext uri="{BB962C8B-B14F-4D97-AF65-F5344CB8AC3E}">
        <p14:creationId xmlns:p14="http://schemas.microsoft.com/office/powerpoint/2010/main" val="39702931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Predictor – Interference Profile</a:t>
            </a:r>
          </a:p>
        </p:txBody>
      </p:sp>
      <p:sp>
        <p:nvSpPr>
          <p:cNvPr id="3" name="Rectangle 2"/>
          <p:cNvSpPr/>
          <p:nvPr/>
        </p:nvSpPr>
        <p:spPr>
          <a:xfrm>
            <a:off x="147320" y="1371600"/>
            <a:ext cx="8610600" cy="3323987"/>
          </a:xfrm>
          <a:prstGeom prst="rect">
            <a:avLst/>
          </a:prstGeom>
        </p:spPr>
        <p:txBody>
          <a:bodyPr wrap="square">
            <a:spAutoFit/>
          </a:bodyPr>
          <a:lstStyle/>
          <a:p>
            <a:pPr marL="285750" indent="-285750">
              <a:buFont typeface="Arial" panose="020B0604020202020204" pitchFamily="34" charset="0"/>
              <a:buChar char="•"/>
            </a:pPr>
            <a:r>
              <a:rPr lang="en-US" sz="2000" dirty="0"/>
              <a:t>Execution time </a:t>
            </a:r>
            <a:r>
              <a:rPr lang="en-US" sz="2000" i="1" dirty="0" err="1"/>
              <a:t>eet</a:t>
            </a:r>
            <a:r>
              <a:rPr lang="en-US" sz="2000" dirty="0"/>
              <a:t> varies due to:</a:t>
            </a:r>
          </a:p>
          <a:p>
            <a:pPr marL="742950" lvl="1" indent="-285750">
              <a:buFont typeface="Arial" panose="020B0604020202020204" pitchFamily="34" charset="0"/>
              <a:buChar char="•"/>
            </a:pPr>
            <a:r>
              <a:rPr lang="en-US" sz="2000" dirty="0"/>
              <a:t>Hardware heterogeneity </a:t>
            </a:r>
          </a:p>
          <a:p>
            <a:pPr marL="742950" lvl="1" indent="-285750">
              <a:buFont typeface="Arial" panose="020B0604020202020204" pitchFamily="34" charset="0"/>
              <a:buChar char="•"/>
            </a:pPr>
            <a:r>
              <a:rPr lang="en-US" sz="2000" dirty="0"/>
              <a:t>Performance interference from co-located applications</a:t>
            </a:r>
          </a:p>
          <a:p>
            <a:pPr marL="285750" indent="-285750">
              <a:lnSpc>
                <a:spcPct val="150000"/>
              </a:lnSpc>
              <a:buFont typeface="Arial" panose="020B0604020202020204" pitchFamily="34" charset="0"/>
              <a:buChar char="•"/>
            </a:pPr>
            <a:r>
              <a:rPr lang="en-US" sz="2000" dirty="0"/>
              <a:t>Interference Profile of an application consists:</a:t>
            </a:r>
          </a:p>
          <a:p>
            <a:pPr marL="742950" lvl="1" indent="-285750">
              <a:buFont typeface="Arial" panose="020B0604020202020204" pitchFamily="34" charset="0"/>
              <a:buChar char="•"/>
            </a:pPr>
            <a:r>
              <a:rPr lang="en-US" sz="2000" b="1" dirty="0"/>
              <a:t>Sensitivity</a:t>
            </a:r>
            <a:r>
              <a:rPr lang="en-US" sz="2000" dirty="0"/>
              <a:t>: Performance degradation of an application due to interference from other applications</a:t>
            </a:r>
          </a:p>
          <a:p>
            <a:pPr marL="742950" lvl="1" indent="-285750">
              <a:buFont typeface="Arial" panose="020B0604020202020204" pitchFamily="34" charset="0"/>
              <a:buChar char="•"/>
            </a:pPr>
            <a:r>
              <a:rPr lang="en-US" sz="2000" b="1" dirty="0"/>
              <a:t>Pressure</a:t>
            </a:r>
            <a:r>
              <a:rPr lang="en-US" sz="2000" dirty="0"/>
              <a:t>: Performance degradation of other co-located applications on the host due to the application</a:t>
            </a:r>
          </a:p>
          <a:p>
            <a:pPr marL="742950" lvl="1" indent="-285750">
              <a:buFont typeface="Arial" panose="020B0604020202020204" pitchFamily="34" charset="0"/>
              <a:buChar char="•"/>
            </a:pPr>
            <a:endParaRPr lang="en-US" sz="2000" dirty="0"/>
          </a:p>
          <a:p>
            <a:pPr marL="1200150" lvl="2" indent="-285750">
              <a:buFont typeface="Arial" panose="020B0604020202020204" pitchFamily="34" charset="0"/>
              <a:buChar char="•"/>
            </a:pPr>
            <a:endParaRPr lang="en-US" sz="2000" dirty="0"/>
          </a:p>
        </p:txBody>
      </p:sp>
      <p:pic>
        <p:nvPicPr>
          <p:cNvPr id="9" name="Picture 8"/>
          <p:cNvPicPr>
            <a:picLocks noChangeAspect="1"/>
          </p:cNvPicPr>
          <p:nvPr/>
        </p:nvPicPr>
        <p:blipFill>
          <a:blip r:embed="rId2"/>
          <a:stretch>
            <a:fillRect/>
          </a:stretch>
        </p:blipFill>
        <p:spPr>
          <a:xfrm>
            <a:off x="3980494" y="3704368"/>
            <a:ext cx="4175285" cy="3138392"/>
          </a:xfrm>
          <a:prstGeom prst="rect">
            <a:avLst/>
          </a:prstGeom>
        </p:spPr>
      </p:pic>
    </p:spTree>
    <p:extLst>
      <p:ext uri="{BB962C8B-B14F-4D97-AF65-F5344CB8AC3E}">
        <p14:creationId xmlns:p14="http://schemas.microsoft.com/office/powerpoint/2010/main" val="2829967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Predictor – Interference Profile</a:t>
            </a:r>
          </a:p>
        </p:txBody>
      </p:sp>
      <p:sp>
        <p:nvSpPr>
          <p:cNvPr id="3" name="Rectangle 2"/>
          <p:cNvSpPr/>
          <p:nvPr/>
        </p:nvSpPr>
        <p:spPr>
          <a:xfrm>
            <a:off x="147320" y="1371600"/>
            <a:ext cx="8610600" cy="3170099"/>
          </a:xfrm>
          <a:prstGeom prst="rect">
            <a:avLst/>
          </a:prstGeom>
        </p:spPr>
        <p:txBody>
          <a:bodyPr wrap="square">
            <a:spAutoFit/>
          </a:bodyPr>
          <a:lstStyle/>
          <a:p>
            <a:pPr marL="285750" indent="-285750">
              <a:buFont typeface="Arial" panose="020B0604020202020204" pitchFamily="34" charset="0"/>
              <a:buChar char="•"/>
            </a:pPr>
            <a:r>
              <a:rPr lang="en-US" sz="2000" dirty="0"/>
              <a:t>Sensitivity due to performance interference can be defined as:</a:t>
            </a:r>
          </a:p>
          <a:p>
            <a:pPr marL="285750" indent="-285750">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i="1" dirty="0" err="1"/>
              <a:t>X</a:t>
            </a:r>
            <a:r>
              <a:rPr lang="en-US" sz="2000" i="1" baseline="-25000" dirty="0" err="1"/>
              <a:t>w</a:t>
            </a:r>
            <a:r>
              <a:rPr lang="en-US" sz="2000" i="1" baseline="-25000" dirty="0"/>
              <a:t> </a:t>
            </a:r>
            <a:r>
              <a:rPr lang="en-US" sz="2000" dirty="0"/>
              <a:t>are the current measured metrics on hardware configuration </a:t>
            </a:r>
            <a:r>
              <a:rPr lang="en-US" sz="2000" i="1" dirty="0"/>
              <a:t>w</a:t>
            </a:r>
          </a:p>
          <a:p>
            <a:pPr marL="285750" indent="-285750">
              <a:buFont typeface="Arial" panose="020B0604020202020204" pitchFamily="34" charset="0"/>
              <a:buChar char="•"/>
            </a:pPr>
            <a:r>
              <a:rPr lang="en-US" sz="2000" dirty="0"/>
              <a:t>To measure the pressure, we take an indirect approach, wherein we first estimate the new metrics on the host:</a:t>
            </a:r>
          </a:p>
          <a:p>
            <a:pPr marL="285750" indent="-285750">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Later we use these metrics to estimate the pressure on existing applications, </a:t>
            </a:r>
            <a:r>
              <a:rPr lang="en-US" sz="2000" i="1" dirty="0" err="1"/>
              <a:t>J</a:t>
            </a:r>
            <a:r>
              <a:rPr lang="en-US" sz="2000" i="1" baseline="-25000" dirty="0" err="1"/>
              <a:t>h</a:t>
            </a:r>
            <a:endParaRPr lang="en-US" sz="2000" dirty="0"/>
          </a:p>
          <a:p>
            <a:pPr marL="285750" indent="-285750">
              <a:buFont typeface="Arial" panose="020B0604020202020204" pitchFamily="34" charset="0"/>
              <a:buChar char="•"/>
            </a:pPr>
            <a:endParaRPr lang="en-US" sz="2000" dirty="0"/>
          </a:p>
          <a:p>
            <a:pPr marL="1200150" lvl="2" indent="-285750">
              <a:buFont typeface="Arial" panose="020B0604020202020204" pitchFamily="34" charset="0"/>
              <a:buChar char="•"/>
            </a:pPr>
            <a:endParaRPr lang="en-US" sz="2000" dirty="0"/>
          </a:p>
        </p:txBody>
      </p:sp>
      <p:pic>
        <p:nvPicPr>
          <p:cNvPr id="5" name="Picture 4"/>
          <p:cNvPicPr>
            <a:picLocks noChangeAspect="1"/>
          </p:cNvPicPr>
          <p:nvPr/>
        </p:nvPicPr>
        <p:blipFill>
          <a:blip r:embed="rId2"/>
          <a:stretch>
            <a:fillRect/>
          </a:stretch>
        </p:blipFill>
        <p:spPr>
          <a:xfrm>
            <a:off x="2839873" y="3053655"/>
            <a:ext cx="1737755" cy="467857"/>
          </a:xfrm>
          <a:prstGeom prst="rect">
            <a:avLst/>
          </a:prstGeom>
        </p:spPr>
      </p:pic>
      <p:pic>
        <p:nvPicPr>
          <p:cNvPr id="6" name="Picture 5"/>
          <p:cNvPicPr>
            <a:picLocks noChangeAspect="1"/>
          </p:cNvPicPr>
          <p:nvPr/>
        </p:nvPicPr>
        <p:blipFill>
          <a:blip r:embed="rId3"/>
          <a:stretch>
            <a:fillRect/>
          </a:stretch>
        </p:blipFill>
        <p:spPr>
          <a:xfrm>
            <a:off x="2839873" y="1726821"/>
            <a:ext cx="1260696" cy="420232"/>
          </a:xfrm>
          <a:prstGeom prst="rect">
            <a:avLst/>
          </a:prstGeom>
        </p:spPr>
      </p:pic>
      <p:pic>
        <p:nvPicPr>
          <p:cNvPr id="7" name="Picture 6"/>
          <p:cNvPicPr>
            <a:picLocks noChangeAspect="1"/>
          </p:cNvPicPr>
          <p:nvPr/>
        </p:nvPicPr>
        <p:blipFill>
          <a:blip r:embed="rId4"/>
          <a:stretch>
            <a:fillRect/>
          </a:stretch>
        </p:blipFill>
        <p:spPr>
          <a:xfrm>
            <a:off x="3657600" y="3901283"/>
            <a:ext cx="3870486" cy="2909286"/>
          </a:xfrm>
          <a:prstGeom prst="rect">
            <a:avLst/>
          </a:prstGeom>
        </p:spPr>
      </p:pic>
    </p:spTree>
    <p:extLst>
      <p:ext uri="{BB962C8B-B14F-4D97-AF65-F5344CB8AC3E}">
        <p14:creationId xmlns:p14="http://schemas.microsoft.com/office/powerpoint/2010/main" val="41345594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Predictor – Offline Phase</a:t>
            </a:r>
          </a:p>
        </p:txBody>
      </p:sp>
      <p:sp>
        <p:nvSpPr>
          <p:cNvPr id="4" name="Rectangle 3"/>
          <p:cNvSpPr/>
          <p:nvPr/>
        </p:nvSpPr>
        <p:spPr>
          <a:xfrm>
            <a:off x="152400" y="1295400"/>
            <a:ext cx="8991600" cy="5570756"/>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t>Offline phase occurs at the CDC and involves benchmarking and training</a:t>
            </a:r>
          </a:p>
          <a:p>
            <a:pPr marL="285750" indent="-285750">
              <a:buFont typeface="Arial" panose="020B0604020202020204" pitchFamily="34" charset="0"/>
              <a:buChar char="•"/>
            </a:pPr>
            <a:r>
              <a:rPr lang="en-US" sz="2000" dirty="0"/>
              <a:t>Un-profiled applications are benchmarked on different host configurations with co-located applications of different types</a:t>
            </a:r>
          </a:p>
          <a:p>
            <a:pPr marL="742950" lvl="1" indent="-285750">
              <a:buFont typeface="Arial" panose="020B0604020202020204" pitchFamily="34" charset="0"/>
              <a:buChar char="•"/>
            </a:pPr>
            <a:r>
              <a:rPr lang="en-US" dirty="0"/>
              <a:t>Number of profiling configurations can be huge</a:t>
            </a:r>
          </a:p>
          <a:p>
            <a:pPr marL="742950" lvl="1" indent="-285750">
              <a:lnSpc>
                <a:spcPct val="150000"/>
              </a:lnSpc>
              <a:buFont typeface="Arial" panose="020B0604020202020204" pitchFamily="34" charset="0"/>
              <a:buChar char="•"/>
            </a:pPr>
            <a:r>
              <a:rPr lang="en-US" dirty="0"/>
              <a:t>Select a subset of from a uniformly distributed co-location combinations</a:t>
            </a:r>
            <a:endParaRPr lang="en-US" sz="2000" dirty="0"/>
          </a:p>
          <a:p>
            <a:pPr marL="285750" indent="-285750">
              <a:buFont typeface="Arial" panose="020B0604020202020204" pitchFamily="34" charset="0"/>
              <a:buChar char="•"/>
            </a:pPr>
            <a:r>
              <a:rPr lang="en-US" sz="2000" dirty="0"/>
              <a:t>Apply standard supervised machine learning techniques to develop sensitivity and pressure profiles</a:t>
            </a:r>
          </a:p>
          <a:p>
            <a:pPr marL="285750" indent="-285750">
              <a:lnSpc>
                <a:spcPct val="150000"/>
              </a:lnSpc>
              <a:buFont typeface="Arial" panose="020B0604020202020204" pitchFamily="34" charset="0"/>
              <a:buChar char="•"/>
            </a:pPr>
            <a:r>
              <a:rPr lang="en-US" sz="2000" dirty="0"/>
              <a:t>Feature Selection:</a:t>
            </a:r>
          </a:p>
          <a:p>
            <a:pPr marL="742950" lvl="1" indent="-285750">
              <a:buFont typeface="Arial" panose="020B0604020202020204" pitchFamily="34" charset="0"/>
              <a:buChar char="•"/>
            </a:pPr>
            <a:r>
              <a:rPr lang="en-US" dirty="0"/>
              <a:t>Applied Recursive Feature Elimination (RFE) using Gradient Boosted Regression Trees </a:t>
            </a:r>
          </a:p>
          <a:p>
            <a:pPr marL="742950" lvl="1" indent="-285750">
              <a:buFont typeface="Arial" panose="020B0604020202020204" pitchFamily="34" charset="0"/>
              <a:buChar char="•"/>
            </a:pPr>
            <a:r>
              <a:rPr lang="en-US" dirty="0"/>
              <a:t>Selects the optimal set of features and reduces training time</a:t>
            </a:r>
          </a:p>
          <a:p>
            <a:pPr marL="285750" indent="-285750">
              <a:lnSpc>
                <a:spcPct val="150000"/>
              </a:lnSpc>
              <a:buFont typeface="Arial" panose="020B0604020202020204" pitchFamily="34" charset="0"/>
              <a:buChar char="•"/>
            </a:pPr>
            <a:r>
              <a:rPr lang="en-US" sz="2000" dirty="0"/>
              <a:t>Correlation Analysis:</a:t>
            </a:r>
          </a:p>
          <a:p>
            <a:pPr marL="742950" lvl="1" indent="-285750">
              <a:buFont typeface="Arial" panose="020B0604020202020204" pitchFamily="34" charset="0"/>
              <a:buChar char="•"/>
            </a:pPr>
            <a:r>
              <a:rPr lang="en-US" dirty="0"/>
              <a:t>Used Pearson Coefficient to eliminate highly dependent metrics with a threshold of ± 0.8</a:t>
            </a:r>
          </a:p>
          <a:p>
            <a:pPr marL="742950" lvl="1" indent="-285750">
              <a:buFont typeface="Arial" panose="020B0604020202020204" pitchFamily="34" charset="0"/>
              <a:buChar char="•"/>
            </a:pPr>
            <a:r>
              <a:rPr lang="en-US" dirty="0"/>
              <a:t>Further reduces the training time by decreasing the dimensions of the feature vector</a:t>
            </a:r>
          </a:p>
          <a:p>
            <a:pPr marL="285750" indent="-285750">
              <a:lnSpc>
                <a:spcPct val="150000"/>
              </a:lnSpc>
              <a:buFont typeface="Arial" panose="020B0604020202020204" pitchFamily="34" charset="0"/>
              <a:buChar char="•"/>
            </a:pPr>
            <a:r>
              <a:rPr lang="en-US" sz="2000" dirty="0"/>
              <a:t>Regression Analysis:</a:t>
            </a:r>
          </a:p>
          <a:p>
            <a:pPr marL="742950" lvl="1" indent="-285750">
              <a:buFont typeface="Arial" panose="020B0604020202020204" pitchFamily="34" charset="0"/>
              <a:buChar char="•"/>
            </a:pPr>
            <a:r>
              <a:rPr lang="en-US" dirty="0"/>
              <a:t>Gradient Tree Boosting Curve Fitting method</a:t>
            </a:r>
          </a:p>
        </p:txBody>
      </p:sp>
    </p:spTree>
    <p:extLst>
      <p:ext uri="{BB962C8B-B14F-4D97-AF65-F5344CB8AC3E}">
        <p14:creationId xmlns:p14="http://schemas.microsoft.com/office/powerpoint/2010/main" val="12886354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Performance Predictor – Online Phase</a:t>
            </a:r>
          </a:p>
        </p:txBody>
      </p:sp>
      <p:sp>
        <p:nvSpPr>
          <p:cNvPr id="3" name="Rectangle 2"/>
          <p:cNvSpPr/>
          <p:nvPr/>
        </p:nvSpPr>
        <p:spPr>
          <a:xfrm>
            <a:off x="152400" y="1600200"/>
            <a:ext cx="8610600" cy="4093428"/>
          </a:xfrm>
          <a:prstGeom prst="rect">
            <a:avLst/>
          </a:prstGeom>
        </p:spPr>
        <p:txBody>
          <a:bodyPr wrap="square">
            <a:spAutoFit/>
          </a:bodyPr>
          <a:lstStyle/>
          <a:p>
            <a:pPr marL="285750" indent="-285750">
              <a:buFont typeface="Arial" panose="020B0604020202020204" pitchFamily="34" charset="0"/>
              <a:buChar char="•"/>
            </a:pPr>
            <a:r>
              <a:rPr lang="en-US" sz="2000" dirty="0"/>
              <a:t>The learned models are exported and forwarded to the MDC local manager for the available hardware platforms in the MDC</a:t>
            </a:r>
          </a:p>
          <a:p>
            <a:pPr marL="742950" lvl="1" indent="-285750">
              <a:buFont typeface="Arial" panose="020B0604020202020204" pitchFamily="34" charset="0"/>
              <a:buChar char="•"/>
            </a:pPr>
            <a:r>
              <a:rPr lang="en-US" sz="2000" dirty="0"/>
              <a:t>Each MDC is small in size and typically illustrates limited heterogeneity in the supported hardware</a:t>
            </a:r>
          </a:p>
          <a:p>
            <a:pPr marL="742950" lvl="1" indent="-285750">
              <a:buFont typeface="Arial" panose="020B0604020202020204" pitchFamily="34" charset="0"/>
              <a:buChar char="•"/>
            </a:pPr>
            <a:r>
              <a:rPr lang="en-US" sz="2000" dirty="0"/>
              <a:t>The number of estimation models is expected to be small for each application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On receiving a request from the global manager </a:t>
            </a:r>
            <a:r>
              <a:rPr lang="en-US" sz="2000" i="1" dirty="0"/>
              <a:t>gm</a:t>
            </a:r>
            <a:r>
              <a:rPr lang="en-US" sz="2000" dirty="0"/>
              <a:t>, the local manager</a:t>
            </a:r>
            <a:r>
              <a:rPr lang="en-US" sz="2000" i="1" dirty="0"/>
              <a:t> </a:t>
            </a:r>
            <a:r>
              <a:rPr lang="en-US" sz="2000" i="1" dirty="0" err="1"/>
              <a:t>lm</a:t>
            </a:r>
            <a:r>
              <a:rPr lang="en-US" sz="2000" i="1" baseline="-25000" dirty="0" err="1"/>
              <a:t>m</a:t>
            </a:r>
            <a:r>
              <a:rPr lang="en-US" sz="2000" i="1" dirty="0"/>
              <a:t> </a:t>
            </a:r>
            <a:r>
              <a:rPr lang="en-US" sz="2000" dirty="0"/>
              <a:t>estimates the performance of an application</a:t>
            </a:r>
          </a:p>
          <a:p>
            <a:pPr marL="742950" lvl="1" indent="-285750">
              <a:buFont typeface="Arial" panose="020B0604020202020204" pitchFamily="34" charset="0"/>
              <a:buChar char="•"/>
            </a:pPr>
            <a:r>
              <a:rPr lang="en-US" sz="2000" dirty="0"/>
              <a:t>Uses the logged data to feed to the estimator</a:t>
            </a:r>
          </a:p>
          <a:p>
            <a:pPr marL="285750" indent="-285750">
              <a:buFont typeface="Arial" panose="020B0604020202020204" pitchFamily="34" charset="0"/>
              <a:buChar char="•"/>
            </a:pPr>
            <a:endParaRPr lang="en-US" sz="2000" i="1" dirty="0"/>
          </a:p>
          <a:p>
            <a:pPr marL="285750" indent="-285750">
              <a:buFont typeface="Arial" panose="020B0604020202020204" pitchFamily="34" charset="0"/>
              <a:buChar char="•"/>
            </a:pPr>
            <a:r>
              <a:rPr lang="en-US" sz="2000" dirty="0"/>
              <a:t>The sensitivity and pressure are calculated as described earlier</a:t>
            </a:r>
          </a:p>
          <a:p>
            <a:pPr marL="1200150" lvl="2"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708191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Network Latency Estimation</a:t>
            </a:r>
          </a:p>
        </p:txBody>
      </p:sp>
      <p:sp>
        <p:nvSpPr>
          <p:cNvPr id="4" name="Rectangle 3"/>
          <p:cNvSpPr/>
          <p:nvPr/>
        </p:nvSpPr>
        <p:spPr>
          <a:xfrm>
            <a:off x="152400" y="1371600"/>
            <a:ext cx="8610600" cy="2862322"/>
          </a:xfrm>
          <a:prstGeom prst="rect">
            <a:avLst/>
          </a:prstGeom>
        </p:spPr>
        <p:txBody>
          <a:bodyPr wrap="square">
            <a:spAutoFit/>
          </a:bodyPr>
          <a:lstStyle/>
          <a:p>
            <a:pPr marL="285750" indent="-285750">
              <a:buFont typeface="Arial" panose="020B0604020202020204" pitchFamily="34" charset="0"/>
              <a:buChar char="•"/>
            </a:pPr>
            <a:r>
              <a:rPr lang="en-US" sz="2000" dirty="0"/>
              <a:t>On each client, instrumented “app” is installed</a:t>
            </a:r>
          </a:p>
          <a:p>
            <a:pPr marL="742950" lvl="1" indent="-285750">
              <a:buFont typeface="Arial" panose="020B0604020202020204" pitchFamily="34" charset="0"/>
              <a:buChar char="•"/>
            </a:pPr>
            <a:r>
              <a:rPr lang="en-US" sz="2000" dirty="0"/>
              <a:t>periodically reports the </a:t>
            </a:r>
            <a:r>
              <a:rPr lang="en-US" sz="2000" b="1" dirty="0"/>
              <a:t>observed response time</a:t>
            </a:r>
          </a:p>
          <a:p>
            <a:pPr marL="742950" lvl="1" indent="-285750">
              <a:buFont typeface="Arial" panose="020B0604020202020204" pitchFamily="34" charset="0"/>
              <a:buChar char="•"/>
            </a:pPr>
            <a:r>
              <a:rPr lang="en-US" sz="2000" dirty="0"/>
              <a:t>Used to determine the clients who suffer SLO violations</a:t>
            </a:r>
            <a:endParaRPr lang="en-US" sz="2000" b="1" dirty="0"/>
          </a:p>
          <a:p>
            <a:endParaRPr lang="en-US" sz="2000" dirty="0"/>
          </a:p>
          <a:p>
            <a:pPr marL="285750" indent="-285750">
              <a:buFont typeface="Arial" panose="020B0604020202020204" pitchFamily="34" charset="0"/>
              <a:buChar char="•"/>
            </a:pPr>
            <a:r>
              <a:rPr lang="en-US" sz="2000" dirty="0"/>
              <a:t>When the </a:t>
            </a:r>
            <a:r>
              <a:rPr lang="en-US" sz="2000" i="1" dirty="0"/>
              <a:t>gm</a:t>
            </a:r>
            <a:r>
              <a:rPr lang="en-US" sz="2000" dirty="0"/>
              <a:t> observes SLO violations, it identifies the nearby MDCs close to the clients using their IP address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measure the latency from the client, each </a:t>
            </a:r>
            <a:r>
              <a:rPr lang="en-US" sz="2000" i="1" dirty="0" err="1"/>
              <a:t>lm</a:t>
            </a:r>
            <a:r>
              <a:rPr lang="en-US" sz="2000" i="1" baseline="-25000" dirty="0" err="1"/>
              <a:t>m</a:t>
            </a:r>
            <a:r>
              <a:rPr lang="en-US" sz="2000" i="1" dirty="0"/>
              <a:t> </a:t>
            </a:r>
            <a:r>
              <a:rPr lang="en-US" sz="2000" dirty="0"/>
              <a:t>runs TCP and HTTP servers</a:t>
            </a:r>
          </a:p>
          <a:p>
            <a:pPr marL="285750" indent="-285750">
              <a:buFont typeface="Arial" panose="020B0604020202020204" pitchFamily="34" charset="0"/>
              <a:buChar char="•"/>
            </a:pPr>
            <a:endParaRPr lang="en-US" sz="2000" dirty="0"/>
          </a:p>
        </p:txBody>
      </p:sp>
      <p:pic>
        <p:nvPicPr>
          <p:cNvPr id="3" name="Picture 2"/>
          <p:cNvPicPr>
            <a:picLocks noChangeAspect="1"/>
          </p:cNvPicPr>
          <p:nvPr/>
        </p:nvPicPr>
        <p:blipFill>
          <a:blip r:embed="rId2"/>
          <a:stretch>
            <a:fillRect/>
          </a:stretch>
        </p:blipFill>
        <p:spPr>
          <a:xfrm>
            <a:off x="3429000" y="4032530"/>
            <a:ext cx="3657600" cy="2749269"/>
          </a:xfrm>
          <a:prstGeom prst="rect">
            <a:avLst/>
          </a:prstGeom>
        </p:spPr>
      </p:pic>
    </p:spTree>
    <p:extLst>
      <p:ext uri="{BB962C8B-B14F-4D97-AF65-F5344CB8AC3E}">
        <p14:creationId xmlns:p14="http://schemas.microsoft.com/office/powerpoint/2010/main" val="130962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Network Latency Estimation</a:t>
            </a:r>
          </a:p>
        </p:txBody>
      </p:sp>
      <p:sp>
        <p:nvSpPr>
          <p:cNvPr id="4" name="Rectangle 3"/>
          <p:cNvSpPr/>
          <p:nvPr/>
        </p:nvSpPr>
        <p:spPr>
          <a:xfrm>
            <a:off x="152400" y="1371600"/>
            <a:ext cx="8610600" cy="2554545"/>
          </a:xfrm>
          <a:prstGeom prst="rect">
            <a:avLst/>
          </a:prstGeom>
        </p:spPr>
        <p:txBody>
          <a:bodyPr wrap="square">
            <a:spAutoFit/>
          </a:bodyPr>
          <a:lstStyle/>
          <a:p>
            <a:pPr marL="285750" indent="-285750">
              <a:buFont typeface="Arial" panose="020B0604020202020204" pitchFamily="34" charset="0"/>
              <a:buChar char="•"/>
            </a:pPr>
            <a:r>
              <a:rPr lang="en-US" sz="2000" dirty="0"/>
              <a:t>The max latency client then posts </a:t>
            </a:r>
            <a:r>
              <a:rPr lang="en-US" sz="2000" i="1" dirty="0"/>
              <a:t>n</a:t>
            </a:r>
            <a:r>
              <a:rPr lang="en-US" sz="2000" dirty="0"/>
              <a:t> requests to each </a:t>
            </a:r>
            <a:r>
              <a:rPr lang="en-US" sz="2000" i="1" dirty="0" err="1"/>
              <a:t>lm</a:t>
            </a:r>
            <a:r>
              <a:rPr lang="en-US" sz="2000" i="1" baseline="-25000" dirty="0" err="1"/>
              <a:t>m</a:t>
            </a:r>
            <a:r>
              <a:rPr lang="en-US" sz="2000" dirty="0"/>
              <a:t> with a file that it typically posts to the cloud for processing</a:t>
            </a:r>
          </a:p>
          <a:p>
            <a:pPr marL="742950" lvl="1" indent="-285750">
              <a:buFont typeface="Arial" panose="020B0604020202020204" pitchFamily="34" charset="0"/>
              <a:buChar char="•"/>
            </a:pPr>
            <a:r>
              <a:rPr lang="en-US" sz="2000" dirty="0"/>
              <a:t> </a:t>
            </a:r>
            <a:r>
              <a:rPr lang="en-US" sz="2000" i="1" dirty="0"/>
              <a:t>n </a:t>
            </a:r>
            <a:r>
              <a:rPr lang="en-US" sz="2000" dirty="0"/>
              <a:t>should be small for faster decision</a:t>
            </a:r>
          </a:p>
          <a:p>
            <a:pPr marL="742950" lvl="1" indent="-285750">
              <a:buFont typeface="Arial" panose="020B0604020202020204" pitchFamily="34" charset="0"/>
              <a:buChar char="•"/>
            </a:pPr>
            <a:r>
              <a:rPr lang="en-US" sz="2000" dirty="0"/>
              <a:t>The file size is not expected to vary a lot e.g. for image processing with same camera resolution</a:t>
            </a:r>
          </a:p>
          <a:p>
            <a:pPr marL="742950" lvl="1" indent="-285750">
              <a:buFont typeface="Arial" panose="020B0604020202020204" pitchFamily="34" charset="0"/>
              <a:buChar char="•"/>
            </a:pPr>
            <a:r>
              <a:rPr lang="en-US" sz="2000" dirty="0"/>
              <a:t>Workload does not have large variations</a:t>
            </a:r>
          </a:p>
          <a:p>
            <a:endParaRPr lang="en-US" sz="2000" dirty="0"/>
          </a:p>
          <a:p>
            <a:pPr marL="285750" indent="-285750">
              <a:buFont typeface="Arial" panose="020B0604020202020204" pitchFamily="34" charset="0"/>
              <a:buChar char="•"/>
            </a:pPr>
            <a:endParaRPr lang="en-US" sz="2000" dirty="0"/>
          </a:p>
        </p:txBody>
      </p:sp>
      <p:pic>
        <p:nvPicPr>
          <p:cNvPr id="3" name="Picture 2"/>
          <p:cNvPicPr>
            <a:picLocks noChangeAspect="1"/>
          </p:cNvPicPr>
          <p:nvPr/>
        </p:nvPicPr>
        <p:blipFill>
          <a:blip r:embed="rId2"/>
          <a:stretch>
            <a:fillRect/>
          </a:stretch>
        </p:blipFill>
        <p:spPr>
          <a:xfrm>
            <a:off x="2971800" y="3688872"/>
            <a:ext cx="4114800" cy="3092928"/>
          </a:xfrm>
          <a:prstGeom prst="rect">
            <a:avLst/>
          </a:prstGeom>
        </p:spPr>
      </p:pic>
    </p:spTree>
    <p:extLst>
      <p:ext uri="{BB962C8B-B14F-4D97-AF65-F5344CB8AC3E}">
        <p14:creationId xmlns:p14="http://schemas.microsoft.com/office/powerpoint/2010/main" val="3122531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State Transfer</a:t>
            </a:r>
          </a:p>
        </p:txBody>
      </p:sp>
      <p:sp>
        <p:nvSpPr>
          <p:cNvPr id="4" name="Rectangle 3"/>
          <p:cNvSpPr/>
          <p:nvPr/>
        </p:nvSpPr>
        <p:spPr>
          <a:xfrm>
            <a:off x="152400" y="1371600"/>
            <a:ext cx="8610600" cy="5170646"/>
          </a:xfrm>
          <a:prstGeom prst="rect">
            <a:avLst/>
          </a:prstGeom>
        </p:spPr>
        <p:txBody>
          <a:bodyPr wrap="square">
            <a:spAutoFit/>
          </a:bodyPr>
          <a:lstStyle/>
          <a:p>
            <a:pPr marL="285750" indent="-285750">
              <a:buFont typeface="Arial" panose="020B0604020202020204" pitchFamily="34" charset="0"/>
              <a:buChar char="•"/>
            </a:pPr>
            <a:r>
              <a:rPr lang="en-US" sz="2000" dirty="0"/>
              <a:t>Several solutions available for WAN-scale virtual machine migration</a:t>
            </a:r>
          </a:p>
          <a:p>
            <a:pPr marL="742950" lvl="1" indent="-285750">
              <a:buFont typeface="Arial" panose="020B0604020202020204" pitchFamily="34" charset="0"/>
              <a:buChar char="•"/>
            </a:pPr>
            <a:r>
              <a:rPr lang="en-US" sz="2000" dirty="0"/>
              <a:t>e.g. </a:t>
            </a:r>
            <a:r>
              <a:rPr lang="en-US" sz="2000" dirty="0" err="1"/>
              <a:t>Openstack</a:t>
            </a:r>
            <a:r>
              <a:rPr lang="en-US" sz="2000" dirty="0"/>
              <a:t>++ and cloudlet</a:t>
            </a:r>
          </a:p>
          <a:p>
            <a:pPr marL="285750" indent="-285750">
              <a:lnSpc>
                <a:spcPct val="150000"/>
              </a:lnSpc>
              <a:buFont typeface="Arial" panose="020B0604020202020204" pitchFamily="34" charset="0"/>
              <a:buChar char="•"/>
            </a:pPr>
            <a:r>
              <a:rPr lang="en-US" sz="2000" dirty="0"/>
              <a:t>We leverage the cloud virtual disk format: qcow2</a:t>
            </a:r>
          </a:p>
          <a:p>
            <a:pPr marL="285750" indent="-285750">
              <a:buFont typeface="Arial" panose="020B0604020202020204" pitchFamily="34" charset="0"/>
              <a:buChar char="•"/>
            </a:pPr>
            <a:r>
              <a:rPr lang="en-US" sz="2000" dirty="0"/>
              <a:t>VM disk is composed of a base image and can contain several </a:t>
            </a:r>
            <a:r>
              <a:rPr lang="en-US" sz="2000" b="1" dirty="0"/>
              <a:t>overlays</a:t>
            </a:r>
            <a:r>
              <a:rPr lang="en-US" sz="2000" dirty="0"/>
              <a:t> on top of it for change sets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Base image is assumed to be present on MDC hosts to save on migration costs</a:t>
            </a:r>
          </a:p>
          <a:p>
            <a:pPr marL="742950" lvl="1" indent="-285750">
              <a:buFont typeface="Arial" panose="020B0604020202020204" pitchFamily="34" charset="0"/>
              <a:buChar char="•"/>
            </a:pPr>
            <a:r>
              <a:rPr lang="en-US" sz="2000" dirty="0"/>
              <a:t>can be shared by multiple VMs</a:t>
            </a:r>
          </a:p>
          <a:p>
            <a:pPr marL="285750" indent="-285750">
              <a:lnSpc>
                <a:spcPct val="150000"/>
              </a:lnSpc>
              <a:buFont typeface="Arial" panose="020B0604020202020204" pitchFamily="34" charset="0"/>
              <a:buChar char="•"/>
            </a:pPr>
            <a:r>
              <a:rPr lang="en-US" sz="2000" dirty="0"/>
              <a:t>VM overlay when combined with the base image constructs the VM</a:t>
            </a:r>
          </a:p>
          <a:p>
            <a:pPr marL="742950" lvl="1" indent="-285750">
              <a:buFont typeface="Arial" panose="020B0604020202020204" pitchFamily="34" charset="0"/>
              <a:buChar char="•"/>
            </a:pPr>
            <a:r>
              <a:rPr lang="en-US" sz="2000" dirty="0"/>
              <a:t>Overlays are created using external snapshots</a:t>
            </a:r>
          </a:p>
          <a:p>
            <a:pPr marL="742950" lvl="1" indent="-285750">
              <a:lnSpc>
                <a:spcPct val="150000"/>
              </a:lnSpc>
              <a:buFont typeface="Arial" panose="020B0604020202020204" pitchFamily="34" charset="0"/>
              <a:buChar char="•"/>
            </a:pPr>
            <a:r>
              <a:rPr lang="en-US" sz="2000" dirty="0"/>
              <a:t>It the state that gets transferred to </a:t>
            </a:r>
            <a:r>
              <a:rPr lang="en-US" sz="2000" i="1" dirty="0" err="1"/>
              <a:t>h</a:t>
            </a:r>
            <a:r>
              <a:rPr lang="en-US" sz="2000" i="1" baseline="-25000" dirty="0" err="1"/>
              <a:t>m</a:t>
            </a:r>
            <a:endParaRPr lang="en-US" sz="2000" dirty="0"/>
          </a:p>
          <a:p>
            <a:pPr marL="285750" indent="-285750">
              <a:buFont typeface="Arial" panose="020B0604020202020204" pitchFamily="34" charset="0"/>
              <a:buChar char="•"/>
            </a:pPr>
            <a:r>
              <a:rPr lang="en-US" sz="2000" dirty="0"/>
              <a:t>Once the application starts running, it informs the</a:t>
            </a:r>
            <a:r>
              <a:rPr lang="en-US" sz="2000" i="1" dirty="0"/>
              <a:t> gm </a:t>
            </a:r>
            <a:r>
              <a:rPr lang="en-US" sz="2000" dirty="0"/>
              <a:t>and all the application clients are redirected to the new application URL</a:t>
            </a:r>
          </a:p>
        </p:txBody>
      </p:sp>
      <p:pic>
        <p:nvPicPr>
          <p:cNvPr id="1028" name="Picture 4" descr="cow1.png (699×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199" y="2819400"/>
            <a:ext cx="5362131"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7244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Server Selection Algorithm</a:t>
            </a:r>
          </a:p>
        </p:txBody>
      </p:sp>
      <p:pic>
        <p:nvPicPr>
          <p:cNvPr id="5" name="Picture 4"/>
          <p:cNvPicPr>
            <a:picLocks noChangeAspect="1"/>
          </p:cNvPicPr>
          <p:nvPr/>
        </p:nvPicPr>
        <p:blipFill>
          <a:blip r:embed="rId2"/>
          <a:stretch>
            <a:fillRect/>
          </a:stretch>
        </p:blipFill>
        <p:spPr>
          <a:xfrm>
            <a:off x="2152650" y="1447800"/>
            <a:ext cx="4838700" cy="5359320"/>
          </a:xfrm>
          <a:prstGeom prst="rect">
            <a:avLst/>
          </a:prstGeom>
        </p:spPr>
      </p:pic>
      <p:sp>
        <p:nvSpPr>
          <p:cNvPr id="3" name="Speech Bubble: Rectangle 2"/>
          <p:cNvSpPr/>
          <p:nvPr/>
        </p:nvSpPr>
        <p:spPr>
          <a:xfrm>
            <a:off x="7315200" y="1459173"/>
            <a:ext cx="1447800" cy="612648"/>
          </a:xfrm>
          <a:prstGeom prst="wedgeRectCallout">
            <a:avLst>
              <a:gd name="adj1" fmla="val -273307"/>
              <a:gd name="adj2" fmla="val 73638"/>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Identify SLO violations</a:t>
            </a:r>
          </a:p>
        </p:txBody>
      </p:sp>
      <p:sp>
        <p:nvSpPr>
          <p:cNvPr id="6" name="Speech Bubble: Rectangle 5"/>
          <p:cNvSpPr/>
          <p:nvPr/>
        </p:nvSpPr>
        <p:spPr>
          <a:xfrm>
            <a:off x="7543800" y="2590800"/>
            <a:ext cx="1447800" cy="612648"/>
          </a:xfrm>
          <a:prstGeom prst="wedgeRectCallout">
            <a:avLst>
              <a:gd name="adj1" fmla="val -143221"/>
              <a:gd name="adj2" fmla="val 3799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Identify nearby MDCs</a:t>
            </a:r>
          </a:p>
        </p:txBody>
      </p:sp>
      <p:sp>
        <p:nvSpPr>
          <p:cNvPr id="7" name="Speech Bubble: Rectangle 6"/>
          <p:cNvSpPr/>
          <p:nvPr/>
        </p:nvSpPr>
        <p:spPr>
          <a:xfrm>
            <a:off x="7315200" y="3514812"/>
            <a:ext cx="1663890" cy="612648"/>
          </a:xfrm>
          <a:prstGeom prst="wedgeRectCallout">
            <a:avLst>
              <a:gd name="adj1" fmla="val -121809"/>
              <a:gd name="adj2" fmla="val -1101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Measure network latency</a:t>
            </a:r>
          </a:p>
        </p:txBody>
      </p:sp>
      <p:sp>
        <p:nvSpPr>
          <p:cNvPr id="8" name="Speech Bubble: Rectangle 7"/>
          <p:cNvSpPr/>
          <p:nvPr/>
        </p:nvSpPr>
        <p:spPr>
          <a:xfrm>
            <a:off x="488760" y="3467558"/>
            <a:ext cx="1663890" cy="612648"/>
          </a:xfrm>
          <a:prstGeom prst="wedgeRectCallout">
            <a:avLst>
              <a:gd name="adj1" fmla="val 105395"/>
              <a:gd name="adj2" fmla="val 80320"/>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Estimate transfer cost</a:t>
            </a:r>
          </a:p>
        </p:txBody>
      </p:sp>
      <p:sp>
        <p:nvSpPr>
          <p:cNvPr id="9" name="Speech Bubble: Rectangle 8"/>
          <p:cNvSpPr/>
          <p:nvPr/>
        </p:nvSpPr>
        <p:spPr>
          <a:xfrm>
            <a:off x="165052" y="4489434"/>
            <a:ext cx="1892348" cy="539766"/>
          </a:xfrm>
          <a:prstGeom prst="wedgeRectCallout">
            <a:avLst>
              <a:gd name="adj1" fmla="val 122620"/>
              <a:gd name="adj2" fmla="val -6559"/>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Estimate sensitivity and pressure</a:t>
            </a:r>
          </a:p>
        </p:txBody>
      </p:sp>
      <p:sp>
        <p:nvSpPr>
          <p:cNvPr id="10" name="Speech Bubble: Rectangle 9"/>
          <p:cNvSpPr/>
          <p:nvPr/>
        </p:nvSpPr>
        <p:spPr>
          <a:xfrm>
            <a:off x="7086600" y="4759317"/>
            <a:ext cx="1663890" cy="612648"/>
          </a:xfrm>
          <a:prstGeom prst="wedgeRectCallout">
            <a:avLst>
              <a:gd name="adj1" fmla="val -122629"/>
              <a:gd name="adj2" fmla="val 115963"/>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Estimate execution time</a:t>
            </a:r>
          </a:p>
        </p:txBody>
      </p:sp>
      <p:sp>
        <p:nvSpPr>
          <p:cNvPr id="11" name="Speech Bubble: Rectangle 10"/>
          <p:cNvSpPr/>
          <p:nvPr/>
        </p:nvSpPr>
        <p:spPr>
          <a:xfrm>
            <a:off x="6705600" y="6182096"/>
            <a:ext cx="2165445" cy="612648"/>
          </a:xfrm>
          <a:prstGeom prst="wedgeRectCallout">
            <a:avLst>
              <a:gd name="adj1" fmla="val -154618"/>
              <a:gd name="adj2" fmla="val 22401"/>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Find minimum cost if constraints satisfied</a:t>
            </a:r>
          </a:p>
        </p:txBody>
      </p:sp>
    </p:spTree>
    <p:extLst>
      <p:ext uri="{BB962C8B-B14F-4D97-AF65-F5344CB8AC3E}">
        <p14:creationId xmlns:p14="http://schemas.microsoft.com/office/powerpoint/2010/main" val="93556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Experimental Setup</a:t>
            </a:r>
          </a:p>
        </p:txBody>
      </p:sp>
      <p:pic>
        <p:nvPicPr>
          <p:cNvPr id="3" name="Picture 2"/>
          <p:cNvPicPr>
            <a:picLocks noChangeAspect="1"/>
          </p:cNvPicPr>
          <p:nvPr/>
        </p:nvPicPr>
        <p:blipFill>
          <a:blip r:embed="rId2"/>
          <a:stretch>
            <a:fillRect/>
          </a:stretch>
        </p:blipFill>
        <p:spPr>
          <a:xfrm>
            <a:off x="76200" y="1524000"/>
            <a:ext cx="8963025" cy="1858941"/>
          </a:xfrm>
          <a:prstGeom prst="rect">
            <a:avLst/>
          </a:prstGeom>
        </p:spPr>
      </p:pic>
      <p:pic>
        <p:nvPicPr>
          <p:cNvPr id="4" name="Picture 3"/>
          <p:cNvPicPr>
            <a:picLocks noChangeAspect="1"/>
          </p:cNvPicPr>
          <p:nvPr/>
        </p:nvPicPr>
        <p:blipFill>
          <a:blip r:embed="rId3"/>
          <a:stretch>
            <a:fillRect/>
          </a:stretch>
        </p:blipFill>
        <p:spPr>
          <a:xfrm>
            <a:off x="1752600" y="4191000"/>
            <a:ext cx="5810250" cy="1924050"/>
          </a:xfrm>
          <a:prstGeom prst="rect">
            <a:avLst/>
          </a:prstGeom>
        </p:spPr>
      </p:pic>
      <p:pic>
        <p:nvPicPr>
          <p:cNvPr id="5" name="Picture 4"/>
          <p:cNvPicPr>
            <a:picLocks noChangeAspect="1"/>
          </p:cNvPicPr>
          <p:nvPr/>
        </p:nvPicPr>
        <p:blipFill>
          <a:blip r:embed="rId4"/>
          <a:stretch>
            <a:fillRect/>
          </a:stretch>
        </p:blipFill>
        <p:spPr>
          <a:xfrm>
            <a:off x="3762375" y="6124871"/>
            <a:ext cx="1790700" cy="352425"/>
          </a:xfrm>
          <a:prstGeom prst="rect">
            <a:avLst/>
          </a:prstGeom>
        </p:spPr>
      </p:pic>
    </p:spTree>
    <p:extLst>
      <p:ext uri="{BB962C8B-B14F-4D97-AF65-F5344CB8AC3E}">
        <p14:creationId xmlns:p14="http://schemas.microsoft.com/office/powerpoint/2010/main" val="24496697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Application Use Case</a:t>
            </a:r>
          </a:p>
        </p:txBody>
      </p:sp>
      <p:sp>
        <p:nvSpPr>
          <p:cNvPr id="3" name="Rectangle 2"/>
          <p:cNvSpPr/>
          <p:nvPr/>
        </p:nvSpPr>
        <p:spPr>
          <a:xfrm>
            <a:off x="152400" y="1295400"/>
            <a:ext cx="8839200" cy="5786199"/>
          </a:xfrm>
          <a:prstGeom prst="rect">
            <a:avLst/>
          </a:prstGeom>
        </p:spPr>
        <p:txBody>
          <a:bodyPr wrap="square">
            <a:spAutoFit/>
          </a:bodyPr>
          <a:lstStyle/>
          <a:p>
            <a:pPr marL="285750" indent="-285750">
              <a:buFont typeface="Arial" panose="020B0604020202020204" pitchFamily="34" charset="0"/>
              <a:buChar char="•"/>
            </a:pPr>
            <a:r>
              <a:rPr lang="en-US" sz="1950" dirty="0"/>
              <a:t>Our use case is an </a:t>
            </a:r>
            <a:r>
              <a:rPr lang="en-US" sz="1950" b="1" dirty="0"/>
              <a:t>image processing </a:t>
            </a:r>
            <a:r>
              <a:rPr lang="en-US" sz="1950" dirty="0"/>
              <a:t>application that performs feature detection</a:t>
            </a:r>
          </a:p>
          <a:p>
            <a:pPr marL="742950" lvl="1" indent="-285750">
              <a:buFont typeface="Arial" panose="020B0604020202020204" pitchFamily="34" charset="0"/>
              <a:buChar char="•"/>
            </a:pPr>
            <a:r>
              <a:rPr lang="en-US" sz="1950" dirty="0"/>
              <a:t>e.g., facial recognition in computer vision</a:t>
            </a:r>
          </a:p>
          <a:p>
            <a:pPr marL="742950" lvl="1" indent="-285750">
              <a:buFont typeface="Arial" panose="020B0604020202020204" pitchFamily="34" charset="0"/>
              <a:buChar char="•"/>
            </a:pPr>
            <a:endParaRPr lang="en-US" sz="1950" dirty="0"/>
          </a:p>
          <a:p>
            <a:pPr marL="285750" indent="-285750">
              <a:buFont typeface="Arial" panose="020B0604020202020204" pitchFamily="34" charset="0"/>
              <a:buChar char="•"/>
            </a:pPr>
            <a:r>
              <a:rPr lang="en-US" sz="1950" dirty="0"/>
              <a:t>We use the well-known Scale Invariant Feature Transform (SIFT) to find the scale and rotation independent features</a:t>
            </a:r>
          </a:p>
          <a:p>
            <a:pPr marL="285750" indent="-285750">
              <a:lnSpc>
                <a:spcPct val="150000"/>
              </a:lnSpc>
              <a:buFont typeface="Arial" panose="020B0604020202020204" pitchFamily="34" charset="0"/>
              <a:buChar char="•"/>
            </a:pPr>
            <a:r>
              <a:rPr lang="en-US" sz="1950" dirty="0"/>
              <a:t>Client-side interface of the application continuously streams frames</a:t>
            </a:r>
          </a:p>
          <a:p>
            <a:pPr marL="742950" lvl="1" indent="-285750">
              <a:buFont typeface="Arial" panose="020B0604020202020204" pitchFamily="34" charset="0"/>
              <a:buChar char="•"/>
            </a:pPr>
            <a:r>
              <a:rPr lang="en-US" sz="1950" dirty="0"/>
              <a:t>fixed rate of  5 frames per second</a:t>
            </a:r>
          </a:p>
          <a:p>
            <a:pPr marL="742950" lvl="1" indent="-285750">
              <a:buFont typeface="Arial" panose="020B0604020202020204" pitchFamily="34" charset="0"/>
              <a:buChar char="•"/>
            </a:pPr>
            <a:r>
              <a:rPr lang="en-US" sz="1950" dirty="0"/>
              <a:t>video resolution is 640x360 pixels</a:t>
            </a:r>
          </a:p>
          <a:p>
            <a:pPr marL="742950" lvl="1" indent="-285750">
              <a:buFont typeface="Arial" panose="020B0604020202020204" pitchFamily="34" charset="0"/>
              <a:buChar char="•"/>
            </a:pPr>
            <a:r>
              <a:rPr lang="en-US" sz="1950" dirty="0"/>
              <a:t>average frame size is 56 KB</a:t>
            </a:r>
          </a:p>
          <a:p>
            <a:pPr marL="742950" lvl="1" indent="-285750">
              <a:buFont typeface="Arial" panose="020B0604020202020204" pitchFamily="34" charset="0"/>
              <a:buChar char="•"/>
            </a:pPr>
            <a:endParaRPr lang="en-US" sz="1950" dirty="0"/>
          </a:p>
          <a:p>
            <a:pPr marL="285750" indent="-285750">
              <a:buFont typeface="Arial" panose="020B0604020202020204" pitchFamily="34" charset="0"/>
              <a:buChar char="•"/>
            </a:pPr>
            <a:r>
              <a:rPr lang="en-US" sz="1950" dirty="0"/>
              <a:t>Server comprises a Python-based application that receives frames over a TCP socket, processes it, and responds with the identified features</a:t>
            </a:r>
          </a:p>
          <a:p>
            <a:pPr marL="285750" indent="-285750">
              <a:buFont typeface="Arial" panose="020B0604020202020204" pitchFamily="34" charset="0"/>
              <a:buChar char="•"/>
            </a:pPr>
            <a:endParaRPr lang="en-US" sz="1950" dirty="0"/>
          </a:p>
          <a:p>
            <a:pPr marL="285750" indent="-285750">
              <a:buFont typeface="Arial" panose="020B0604020202020204" pitchFamily="34" charset="0"/>
              <a:buChar char="•"/>
            </a:pPr>
            <a:r>
              <a:rPr lang="en-US" sz="1950" dirty="0"/>
              <a:t>Client expects to receive a response before sending the next frame, implying that 200 </a:t>
            </a:r>
            <a:r>
              <a:rPr lang="en-US" sz="1950" dirty="0" err="1"/>
              <a:t>ms</a:t>
            </a:r>
            <a:r>
              <a:rPr lang="en-US" sz="1950" dirty="0"/>
              <a:t> is the deadline for the application, SLO was set to 95%.</a:t>
            </a:r>
          </a:p>
          <a:p>
            <a:pPr marL="285750" indent="-285750">
              <a:buFont typeface="Arial" panose="020B0604020202020204" pitchFamily="34" charset="0"/>
              <a:buChar char="•"/>
            </a:pPr>
            <a:endParaRPr lang="en-US" sz="1950" dirty="0"/>
          </a:p>
          <a:p>
            <a:pPr marL="285750" indent="-285750">
              <a:buFont typeface="Arial" panose="020B0604020202020204" pitchFamily="34" charset="0"/>
              <a:buChar char="•"/>
            </a:pPr>
            <a:r>
              <a:rPr lang="en-US" sz="1950" dirty="0"/>
              <a:t>For hardware platforms A,B,C,D the base execution times, </a:t>
            </a:r>
            <a:r>
              <a:rPr lang="en-US" sz="1950" i="1" dirty="0" err="1"/>
              <a:t>eet</a:t>
            </a:r>
            <a:r>
              <a:rPr lang="en-US" sz="1950" i="1" baseline="-25000" dirty="0" err="1"/>
              <a:t>a</a:t>
            </a:r>
            <a:r>
              <a:rPr lang="en-US" sz="1950" dirty="0"/>
              <a:t>, were measured to be 86, 91, 146, 157 </a:t>
            </a:r>
            <a:r>
              <a:rPr lang="en-US" sz="1950" dirty="0" err="1"/>
              <a:t>ms</a:t>
            </a:r>
            <a:r>
              <a:rPr lang="en-US" sz="1950" dirty="0"/>
              <a:t> respectively.</a:t>
            </a:r>
          </a:p>
        </p:txBody>
      </p:sp>
    </p:spTree>
    <p:extLst>
      <p:ext uri="{BB962C8B-B14F-4D97-AF65-F5344CB8AC3E}">
        <p14:creationId xmlns:p14="http://schemas.microsoft.com/office/powerpoint/2010/main" val="3704908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5.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posal.pptx" id="{F8A07C80-52D7-4A57-8313-B266CA0D8F13}" vid="{EEC8E479-E61E-4218-8A46-39E280DD67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18577</TotalTime>
  <Words>7847</Words>
  <Application>Microsoft Office PowerPoint</Application>
  <PresentationFormat>On-screen Show (4:3)</PresentationFormat>
  <Paragraphs>1076</Paragraphs>
  <Slides>130</Slides>
  <Notes>47</Notes>
  <HiddenSlides>8</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130</vt:i4>
      </vt:variant>
    </vt:vector>
  </HeadingPairs>
  <TitlesOfParts>
    <vt:vector size="145" baseType="lpstr">
      <vt:lpstr>宋体</vt:lpstr>
      <vt:lpstr>Arial</vt:lpstr>
      <vt:lpstr>Arial Narrow</vt:lpstr>
      <vt:lpstr>Arial-BoldMT</vt:lpstr>
      <vt:lpstr>Arial-ItalicMT</vt:lpstr>
      <vt:lpstr>ArialMT</vt:lpstr>
      <vt:lpstr>Calibri</vt:lpstr>
      <vt:lpstr>Courier New</vt:lpstr>
      <vt:lpstr>Intel Clear</vt:lpstr>
      <vt:lpstr>Times New Roman</vt:lpstr>
      <vt:lpstr>Verdana</vt:lpstr>
      <vt:lpstr>Wingdings</vt:lpstr>
      <vt:lpstr>Wingdings-Regular</vt:lpstr>
      <vt:lpstr>Office Theme</vt:lpstr>
      <vt:lpstr>Equation</vt:lpstr>
      <vt:lpstr>Tutorial: Understanding Performance Interference Benchmarking and Application Profiling Techniques for Cloud-hosted Latency-Sensitive Applications</vt:lpstr>
      <vt:lpstr>Vanderbilt Univ, Nashville, Tennessee</vt:lpstr>
      <vt:lpstr>Nashville City &amp; Vanderbilt University</vt:lpstr>
      <vt:lpstr> Outline</vt:lpstr>
      <vt:lpstr>Motivation: Application Hosting in Cloud Data Centers</vt:lpstr>
      <vt:lpstr>Motivation: Increasing Prevalence of Cloud-hosted Performance-sensitive Applications</vt:lpstr>
      <vt:lpstr> Performance Metrics of Importance</vt:lpstr>
      <vt:lpstr>Cycles Per Instruction (CPI): A Measure of Program Execution time</vt:lpstr>
      <vt:lpstr>CPI: Can it Accurately Pinpoint Performance Issues?</vt:lpstr>
      <vt:lpstr>Important Artifact Missed by CPI: Tail Latency</vt:lpstr>
      <vt:lpstr>CPI as a Performance Measure: Summary</vt:lpstr>
      <vt:lpstr>Causes of Performance Degradation in Cloud Data Center</vt:lpstr>
      <vt:lpstr>Common Cloud Provider Practices: Server Overbooking</vt:lpstr>
      <vt:lpstr>Performance Interference: Accounting for both Sensitivity and Pressure</vt:lpstr>
      <vt:lpstr> Performance Interference: Causes</vt:lpstr>
      <vt:lpstr> Performance Interference: Causes  </vt:lpstr>
      <vt:lpstr>Key Requirement: Understanding Sources of Interference (SoIs)</vt:lpstr>
      <vt:lpstr>Key Requirement: Understanding Sources of Interference (SoIs)</vt:lpstr>
      <vt:lpstr> Impact of SoIs</vt:lpstr>
      <vt:lpstr>Practical Considerations: Measurement-imposed Challenges</vt:lpstr>
      <vt:lpstr>Requirements of the Desired Benchmarking/Profiling Framework</vt:lpstr>
      <vt:lpstr>Tutorial Objectives: Recap of the Motivational Arguments &amp; Goals</vt:lpstr>
      <vt:lpstr>FECBench</vt:lpstr>
      <vt:lpstr>FECBench: An Extensible and Configurable Framework</vt:lpstr>
      <vt:lpstr>FECBench: Performance Monitoring Architecture</vt:lpstr>
      <vt:lpstr>FECBench: Local Monitoring Agent -- collectd</vt:lpstr>
      <vt:lpstr>FECBench: Performance Aggregator</vt:lpstr>
      <vt:lpstr> More Details about Collectd Monitoring Agent</vt:lpstr>
      <vt:lpstr>FECBench: Collectd Data Flow</vt:lpstr>
      <vt:lpstr>FECBench: Collectd Plugin Architecture</vt:lpstr>
      <vt:lpstr>FECBench: Why use collectd?</vt:lpstr>
      <vt:lpstr>FECBench: collectd Statistics</vt:lpstr>
      <vt:lpstr>FECBench: collectd Values</vt:lpstr>
      <vt:lpstr>FECBench: Examples of types in collectd</vt:lpstr>
      <vt:lpstr>FECBench: Filter Configuration</vt:lpstr>
      <vt:lpstr>FECBench: Platform Metrics and Information</vt:lpstr>
      <vt:lpstr>Filter: aggregation</vt:lpstr>
      <vt:lpstr>FECBench: Collectd Installation</vt:lpstr>
      <vt:lpstr>FECBench: Micro Metrics</vt:lpstr>
      <vt:lpstr>FECBench: Linux Perf</vt:lpstr>
      <vt:lpstr>FECBench: Linux Perf </vt:lpstr>
      <vt:lpstr>FECBench: Collectd Linux Perf Plugin</vt:lpstr>
      <vt:lpstr>FECBench: Intel Resource Director Technology (Intel RDT)</vt:lpstr>
      <vt:lpstr>FECBench: Hardware Support</vt:lpstr>
      <vt:lpstr>FECBench: Monitoring Data (events)</vt:lpstr>
      <vt:lpstr>FECBench: Monitoring (CMT, MBM)</vt:lpstr>
      <vt:lpstr>FECBench: Perf CMT and MBM Implementation</vt:lpstr>
      <vt:lpstr>FECBench: Libvirt CMT support</vt:lpstr>
      <vt:lpstr>FECBench: Collectd Intel_RDT</vt:lpstr>
      <vt:lpstr>FECBench: Collectd Intel_PMU</vt:lpstr>
      <vt:lpstr>FECBench: Benchmarking Applications</vt:lpstr>
      <vt:lpstr>Related Work: State-of-Practice Benchmark Suites</vt:lpstr>
      <vt:lpstr> CloudSuite</vt:lpstr>
      <vt:lpstr> Typical Cloud Workload</vt:lpstr>
      <vt:lpstr> Web Search</vt:lpstr>
      <vt:lpstr> Web Serving</vt:lpstr>
      <vt:lpstr> CloudSuite Modifications</vt:lpstr>
      <vt:lpstr> Parsec Benchmark</vt:lpstr>
      <vt:lpstr> Phoronix Test Suite</vt:lpstr>
      <vt:lpstr>FECBench -- DSML</vt:lpstr>
      <vt:lpstr>Generic Modeling Environment(WebGME)</vt:lpstr>
      <vt:lpstr>FECBench – WebFrontEnd (In Progress)</vt:lpstr>
      <vt:lpstr>iSensitive</vt:lpstr>
      <vt:lpstr>Problem Statement</vt:lpstr>
      <vt:lpstr>Big Picture: iSensitive System Architecture and Approach</vt:lpstr>
      <vt:lpstr>Focusing on Offline Phase</vt:lpstr>
      <vt:lpstr>Detailed System Design and Technical Approach: Synthetic Workload Generator (offline phase)</vt:lpstr>
      <vt:lpstr>Detailed System Design and Technical Approach: Benchmark Applications Utilized by iSensitive</vt:lpstr>
      <vt:lpstr>Detailed System Design and Technical Approach: Virtual Machine Classifier(offline phase)</vt:lpstr>
      <vt:lpstr>Detailed System Design and Technical Approach: Model Learning via Artificial Neural Network(offline)</vt:lpstr>
      <vt:lpstr>Focusing on Online Phase</vt:lpstr>
      <vt:lpstr>Detailed System Design and Technical Approach: Interference Model Execution and Monitoring(online)</vt:lpstr>
      <vt:lpstr>iSensitive Implementation Distributed System Middleware Architecture</vt:lpstr>
      <vt:lpstr>Validating the iSensitive Approach: Experimental Setup</vt:lpstr>
      <vt:lpstr>Validating the iSensitive Approach: Experimental Setup</vt:lpstr>
      <vt:lpstr>Validating the iSensitive Approach: Application Performance Improvement</vt:lpstr>
      <vt:lpstr> Lessons Learned</vt:lpstr>
      <vt:lpstr>INDICES (INtelligent Deployer for ubIquitous Cloud and Edge Services) </vt:lpstr>
      <vt:lpstr>Resource Management across Cloud-Fog-Edge Resources with Performance Interference Focus</vt:lpstr>
      <vt:lpstr>Emerging Cloud-Fog-Edge Computing Architectures</vt:lpstr>
      <vt:lpstr>Key Challenges in Cloud-Edge Resource Management (1/5)</vt:lpstr>
      <vt:lpstr>Key Challenges in Cloud-Edge Resource Management  (2/5)</vt:lpstr>
      <vt:lpstr>Key Challenges in Cloud-Edge Resource Management  (3/5)</vt:lpstr>
      <vt:lpstr>Key Challenges in Cloud-Edge Resource Management  (4/5)</vt:lpstr>
      <vt:lpstr>Key Challenges in Cloud-Edge Resource Management (5/5)</vt:lpstr>
      <vt:lpstr> Required Functionalities</vt:lpstr>
      <vt:lpstr> INDICES Architecture</vt:lpstr>
      <vt:lpstr> Performance Monitor</vt:lpstr>
      <vt:lpstr> Performance Monitor</vt:lpstr>
      <vt:lpstr> Performance Predictor – Interference Profile</vt:lpstr>
      <vt:lpstr> Performance Predictor – Interference Profile</vt:lpstr>
      <vt:lpstr> Performance Predictor – Offline Phase</vt:lpstr>
      <vt:lpstr> Performance Predictor – Online Phase</vt:lpstr>
      <vt:lpstr> Network Latency Estimation</vt:lpstr>
      <vt:lpstr> Network Latency Estimation</vt:lpstr>
      <vt:lpstr> State Transfer</vt:lpstr>
      <vt:lpstr> Server Selection Algorithm</vt:lpstr>
      <vt:lpstr> Experimental Setup</vt:lpstr>
      <vt:lpstr> Application Use Case</vt:lpstr>
      <vt:lpstr> Evaluating the Performance Estimation Model</vt:lpstr>
      <vt:lpstr>Evaluating the Server Selection Algorithm: INDICES vs Least loaded</vt:lpstr>
      <vt:lpstr>Evaluating the Server Selection Algorithm: INDICES vs Minimum Hop</vt:lpstr>
      <vt:lpstr> Evaluating Usage of Overlay Files</vt:lpstr>
      <vt:lpstr> Lessons Learned</vt:lpstr>
      <vt:lpstr>Vertical elasticity</vt:lpstr>
      <vt:lpstr>Performance-Aware Vertical Elasticity for Latency-Sensitive Applications</vt:lpstr>
      <vt:lpstr>Performance-Aware Vertical Elasticity for Latency-Sensitive Applications</vt:lpstr>
      <vt:lpstr> Solution - Learning</vt:lpstr>
      <vt:lpstr> Solution Prediction</vt:lpstr>
      <vt:lpstr> Architecture</vt:lpstr>
      <vt:lpstr> Validation</vt:lpstr>
      <vt:lpstr> Lessons Learned</vt:lpstr>
      <vt:lpstr> Future Directions for FECBench</vt:lpstr>
      <vt:lpstr>Final thoughts</vt:lpstr>
      <vt:lpstr> Concluding Remarks</vt:lpstr>
      <vt:lpstr> Feedback Needed</vt:lpstr>
      <vt:lpstr> Q/A &amp; Thank You!</vt:lpstr>
      <vt:lpstr>Emerging Trends: Performance Interference at Multiple Levels</vt:lpstr>
      <vt:lpstr>Emerging Trends: Performance Interference at Multiple Levels</vt:lpstr>
      <vt:lpstr>Emerging Trends: Performance Interference at Multiple Levels</vt:lpstr>
      <vt:lpstr>Emerging Trends: Performance Interference at Multiple Levels</vt:lpstr>
      <vt:lpstr>Need:  Supporting INDICES and Similar Emerging Ideas</vt:lpstr>
      <vt:lpstr> Application Model (1/2)</vt:lpstr>
      <vt:lpstr> Application Model (2/2)</vt:lpstr>
      <vt:lpstr> State Transfer Model (1/2)</vt:lpstr>
      <vt:lpstr> State Transfer Model (1/2)</vt:lpstr>
      <vt:lpstr> State Transfer Model (2/2)</vt:lpstr>
      <vt:lpstr> Service Provider Costs</vt:lpstr>
      <vt:lpstr> Objective Formulation</vt:lpstr>
      <vt:lpstr>Solution: INDICES (INtelligent Deployer for ubIquitous Cloud and Edge Services)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and Techniques for Dynamic Resource Management across  Cloud-Edge Resource Spectrum</dc:title>
  <dc:creator>Shashank Shekhar</dc:creator>
  <cp:lastModifiedBy>Shashank Shekhar</cp:lastModifiedBy>
  <cp:revision>1512</cp:revision>
  <cp:lastPrinted>2014-11-06T18:38:24Z</cp:lastPrinted>
  <dcterms:created xsi:type="dcterms:W3CDTF">2017-04-20T17:14:35Z</dcterms:created>
  <dcterms:modified xsi:type="dcterms:W3CDTF">2017-12-05T17:51:59Z</dcterms:modified>
</cp:coreProperties>
</file>